
<file path=[Content_Types].xml><?xml version="1.0" encoding="utf-8"?>
<Types xmlns="http://schemas.openxmlformats.org/package/2006/content-types">
  <Default Extension="bin" ContentType="image/unknown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19" r:id="rId2"/>
    <p:sldId id="256" r:id="rId3"/>
    <p:sldId id="322" r:id="rId4"/>
    <p:sldId id="2076136470" r:id="rId5"/>
    <p:sldId id="2076136484" r:id="rId6"/>
    <p:sldId id="2076136489" r:id="rId7"/>
    <p:sldId id="2076136480" r:id="rId8"/>
    <p:sldId id="2076136485" r:id="rId9"/>
    <p:sldId id="2076136490" r:id="rId10"/>
    <p:sldId id="2076136483" r:id="rId11"/>
    <p:sldId id="2076136471" r:id="rId12"/>
    <p:sldId id="2076136486" r:id="rId13"/>
    <p:sldId id="2076136491" r:id="rId14"/>
    <p:sldId id="2076136475" r:id="rId15"/>
    <p:sldId id="2076136477" r:id="rId16"/>
    <p:sldId id="2076136472" r:id="rId17"/>
    <p:sldId id="2076136487" r:id="rId18"/>
    <p:sldId id="2076136492" r:id="rId19"/>
    <p:sldId id="2076136479" r:id="rId20"/>
    <p:sldId id="2076136493" r:id="rId21"/>
    <p:sldId id="2076136473" r:id="rId22"/>
    <p:sldId id="2076136488" r:id="rId2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5C0"/>
    <a:srgbClr val="3D67B1"/>
    <a:srgbClr val="006666"/>
    <a:srgbClr val="B3BECE"/>
    <a:srgbClr val="CFD5EA"/>
    <a:srgbClr val="69809F"/>
    <a:srgbClr val="E9EEF2"/>
    <a:srgbClr val="2F5597"/>
    <a:srgbClr val="DEEBF7"/>
    <a:srgbClr val="485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3B76D-6591-4227-9C96-231A0FE7AA06}" v="201" dt="2022-05-24T14:33:59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67" d="100"/>
          <a:sy n="67" d="100"/>
        </p:scale>
        <p:origin x="5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CBEAE-CEB6-4A1A-BE80-7962BD31E1B0}" type="doc">
      <dgm:prSet loTypeId="urn:microsoft.com/office/officeart/2018/5/layout/IconCircleLabelList" loCatId="icon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6505D9D2-007A-4F63-AFD6-05BA7D31E71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sz="1600" kern="1200" cap="all" dirty="0">
            <a:solidFill>
              <a:schemeClr val="bg1"/>
            </a:solidFill>
            <a:latin typeface="Segoe UI Semibold" panose="020B0702040204020203" pitchFamily="34" charset="0"/>
            <a:ea typeface="+mn-ea"/>
            <a:cs typeface="Segoe UI Semibold" panose="020B0702040204020203" pitchFamily="34" charset="0"/>
          </a:endParaRPr>
        </a:p>
        <a:p>
          <a:pPr>
            <a:lnSpc>
              <a:spcPct val="100000"/>
            </a:lnSpc>
            <a:defRPr cap="all"/>
          </a:pPr>
          <a:r>
            <a:rPr lang="en-US" sz="1600" kern="1200" cap="all" dirty="0">
              <a:solidFill>
                <a:schemeClr val="bg1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research</a:t>
          </a:r>
          <a:r>
            <a:rPr lang="en-US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</a:p>
        <a:p>
          <a:pPr>
            <a:lnSpc>
              <a:spcPct val="100000"/>
            </a:lnSpc>
            <a:defRPr cap="all"/>
          </a:pPr>
          <a:r>
            <a:rPr lang="en-US" sz="1600" kern="1200" dirty="0">
              <a:solidFill>
                <a:schemeClr val="bg1"/>
              </a:soli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rPr>
            <a:t>question</a:t>
          </a:r>
          <a:endParaRPr lang="he-IL" sz="1600" kern="1200" dirty="0">
            <a:solidFill>
              <a:schemeClr val="bg1"/>
            </a:solidFill>
            <a:latin typeface="Segoe UI Semibold" panose="020B0702040204020203" pitchFamily="34" charset="0"/>
            <a:ea typeface="+mj-ea"/>
            <a:cs typeface="Segoe UI Semibold" panose="020B0702040204020203" pitchFamily="34" charset="0"/>
          </a:endParaRPr>
        </a:p>
      </dgm:t>
    </dgm:pt>
    <dgm:pt modelId="{48F58D42-1CF4-4906-8669-889DBCD3CE4D}" type="parTrans" cxnId="{8CB36D3E-B94B-4385-8958-CFDB1D9ADC71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4F6AAA6D-BEA3-4505-A2A1-99F303960337}" type="sibTrans" cxnId="{8CB36D3E-B94B-4385-8958-CFDB1D9ADC71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92432C05-E155-44A1-963E-34F3CF3644D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>
            <a:lnSpc>
              <a:spcPct val="100000"/>
            </a:lnSpc>
            <a:defRPr cap="all"/>
          </a:pPr>
          <a:r>
            <a:rPr lang="en-US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Data acquisition  Selenium</a:t>
          </a:r>
        </a:p>
      </dgm:t>
    </dgm:pt>
    <dgm:pt modelId="{8A6E8AB6-90AA-4236-A8CA-8A34FD45983D}" type="parTrans" cxnId="{C29ABEF6-E584-442A-A8C2-B8C11AC25B50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394A875D-43BD-4D51-8A43-6CFE391E72D9}" type="sibTrans" cxnId="{C29ABEF6-E584-442A-A8C2-B8C11AC25B50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7E84CACD-143E-48CD-9359-A9363FCF98A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EDA</a:t>
          </a:r>
        </a:p>
      </dgm:t>
    </dgm:pt>
    <dgm:pt modelId="{3FFEF01D-EFF2-4C24-B770-A651657B11A8}" type="parTrans" cxnId="{2711F954-E483-4546-8461-2DEF5B66AA4F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33427A9B-27E9-4A57-9408-2BDC4512CF51}" type="sibTrans" cxnId="{2711F954-E483-4546-8461-2DEF5B66AA4F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5F3EC4E2-63C2-49A8-81CB-1014B8E01A96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  <a:defRPr cap="all"/>
          </a:pPr>
          <a:endParaRPr lang="en-US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>
            <a:lnSpc>
              <a:spcPct val="100000"/>
            </a:lnSpc>
            <a:spcAft>
              <a:spcPts val="0"/>
            </a:spcAft>
            <a:defRPr cap="all"/>
          </a:pPr>
          <a:r>
            <a:rPr lang="en-US" sz="16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Conclusion</a:t>
          </a:r>
          <a:endParaRPr lang="he-IL" sz="1600" b="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>
            <a:lnSpc>
              <a:spcPct val="100000"/>
            </a:lnSpc>
            <a:spcAft>
              <a:spcPts val="0"/>
            </a:spcAft>
            <a:defRPr cap="all"/>
          </a:pPr>
          <a:r>
            <a:rPr lang="en-US" sz="16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&amp; </a:t>
          </a:r>
        </a:p>
        <a:p>
          <a:pPr>
            <a:lnSpc>
              <a:spcPct val="100000"/>
            </a:lnSpc>
            <a:spcAft>
              <a:spcPts val="0"/>
            </a:spcAft>
            <a:defRPr cap="all"/>
          </a:pPr>
          <a:r>
            <a:rPr lang="en-US" sz="16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Answer</a:t>
          </a:r>
        </a:p>
      </dgm:t>
    </dgm:pt>
    <dgm:pt modelId="{ED098D65-5E55-402D-82FB-1D90E7F2D6EF}" type="parTrans" cxnId="{761A907E-D620-4A33-9E2E-EE083AAB92CD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B4D26CAE-ECE8-42B1-B673-8319885C59B5}" type="sibTrans" cxnId="{761A907E-D620-4A33-9E2E-EE083AAB92CD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0F268742-D392-4F03-88DF-E0F3F2D27F4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Data Handling</a:t>
          </a:r>
          <a:endParaRPr lang="he-IL" sz="16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A18A0C38-FDF4-4D72-919A-A393D9E0D6DB}" type="parTrans" cxnId="{4DF803FC-2827-4FFA-9F5D-8A1A89A88451}">
      <dgm:prSet/>
      <dgm:spPr/>
      <dgm:t>
        <a:bodyPr/>
        <a:lstStyle/>
        <a:p>
          <a:pPr rtl="1"/>
          <a:endParaRPr lang="he-IL" sz="160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DA0E7908-1FB3-49F2-B021-94D2CA8D3A42}" type="sibTrans" cxnId="{4DF803FC-2827-4FFA-9F5D-8A1A89A88451}">
      <dgm:prSet/>
      <dgm:spPr/>
      <dgm:t>
        <a:bodyPr/>
        <a:lstStyle/>
        <a:p>
          <a:pPr rtl="1"/>
          <a:endParaRPr lang="he-IL" sz="160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1B52F81D-C395-479C-B648-2DCE8D2390D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Machine learning</a:t>
          </a:r>
        </a:p>
      </dgm:t>
    </dgm:pt>
    <dgm:pt modelId="{2C2B2778-B077-4FAB-A306-57701F9945A0}" type="sibTrans" cxnId="{98EC2F16-8887-4909-A2C7-8906AD352757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2EA80CF5-907B-4038-934F-694473067291}" type="parTrans" cxnId="{98EC2F16-8887-4909-A2C7-8906AD352757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5769CD30-8D27-447D-A4FF-B41A514CA070}" type="pres">
      <dgm:prSet presAssocID="{792CBEAE-CEB6-4A1A-BE80-7962BD31E1B0}" presName="root" presStyleCnt="0">
        <dgm:presLayoutVars>
          <dgm:dir/>
          <dgm:resizeHandles val="exact"/>
        </dgm:presLayoutVars>
      </dgm:prSet>
      <dgm:spPr/>
    </dgm:pt>
    <dgm:pt modelId="{919D822E-0CAA-4E30-82A9-1ACCC52A284C}" type="pres">
      <dgm:prSet presAssocID="{6505D9D2-007A-4F63-AFD6-05BA7D31E714}" presName="compNode" presStyleCnt="0"/>
      <dgm:spPr/>
    </dgm:pt>
    <dgm:pt modelId="{B87FDAB2-ACF6-495B-BBA4-03507B615A9A}" type="pres">
      <dgm:prSet presAssocID="{6505D9D2-007A-4F63-AFD6-05BA7D31E714}" presName="iconBgRect" presStyleLbl="bgShp" presStyleIdx="0" presStyleCnt="6" custLinFactNeighborY="-2889"/>
      <dgm:spPr>
        <a:solidFill>
          <a:srgbClr val="CFD5EA"/>
        </a:solidFill>
        <a:ln w="38100">
          <a:solidFill>
            <a:schemeClr val="bg1"/>
          </a:solidFill>
        </a:ln>
      </dgm:spPr>
    </dgm:pt>
    <dgm:pt modelId="{3F0886C0-EAFC-48ED-BE74-F1EF6DDD5FA9}" type="pres">
      <dgm:prSet presAssocID="{6505D9D2-007A-4F63-AFD6-05BA7D31E714}" presName="iconRect" presStyleLbl="node1" presStyleIdx="0" presStyleCnt="6" custLinFactNeighborY="-50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E085EA1A-F510-45A0-A8AD-6C04711DD3F3}" type="pres">
      <dgm:prSet presAssocID="{6505D9D2-007A-4F63-AFD6-05BA7D31E714}" presName="spaceRect" presStyleCnt="0"/>
      <dgm:spPr/>
    </dgm:pt>
    <dgm:pt modelId="{F2A4B57E-4E21-4CE4-84E5-08DF1F74FAC3}" type="pres">
      <dgm:prSet presAssocID="{6505D9D2-007A-4F63-AFD6-05BA7D31E714}" presName="textRect" presStyleLbl="revTx" presStyleIdx="0" presStyleCnt="6" custScaleY="181729" custLinFactNeighborX="-147" custLinFactNeighborY="-6298">
        <dgm:presLayoutVars>
          <dgm:chMax val="1"/>
          <dgm:chPref val="1"/>
        </dgm:presLayoutVars>
      </dgm:prSet>
      <dgm:spPr/>
    </dgm:pt>
    <dgm:pt modelId="{8F5D0AAF-14FD-451A-8FF3-C781B1D8FE87}" type="pres">
      <dgm:prSet presAssocID="{4F6AAA6D-BEA3-4505-A2A1-99F303960337}" presName="sibTrans" presStyleCnt="0"/>
      <dgm:spPr/>
    </dgm:pt>
    <dgm:pt modelId="{7471EE55-8B9A-45A4-929F-AEFEE2104020}" type="pres">
      <dgm:prSet presAssocID="{92432C05-E155-44A1-963E-34F3CF3644D2}" presName="compNode" presStyleCnt="0"/>
      <dgm:spPr/>
    </dgm:pt>
    <dgm:pt modelId="{6C44F611-C829-426F-A8D3-5A170D65CF57}" type="pres">
      <dgm:prSet presAssocID="{92432C05-E155-44A1-963E-34F3CF3644D2}" presName="iconBgRect" presStyleLbl="bgShp" presStyleIdx="1" presStyleCnt="6"/>
      <dgm:spPr>
        <a:ln w="38100">
          <a:solidFill>
            <a:schemeClr val="bg1"/>
          </a:solidFill>
        </a:ln>
      </dgm:spPr>
    </dgm:pt>
    <dgm:pt modelId="{C1DEDFAB-AC0F-4D68-831C-D0FD13469CD1}" type="pres">
      <dgm:prSet presAssocID="{92432C05-E155-44A1-963E-34F3CF3644D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4C16E82-A083-4152-A5E2-D35760257299}" type="pres">
      <dgm:prSet presAssocID="{92432C05-E155-44A1-963E-34F3CF3644D2}" presName="spaceRect" presStyleCnt="0"/>
      <dgm:spPr/>
    </dgm:pt>
    <dgm:pt modelId="{3B5510F0-3DA3-4D6C-93E6-0AD0F99763E9}" type="pres">
      <dgm:prSet presAssocID="{92432C05-E155-44A1-963E-34F3CF3644D2}" presName="textRect" presStyleLbl="revTx" presStyleIdx="1" presStyleCnt="6" custScaleY="173361" custLinFactNeighborY="-9008">
        <dgm:presLayoutVars>
          <dgm:chMax val="1"/>
          <dgm:chPref val="1"/>
        </dgm:presLayoutVars>
      </dgm:prSet>
      <dgm:spPr/>
    </dgm:pt>
    <dgm:pt modelId="{DA75F019-C622-477C-8A83-7BAAAA20C44D}" type="pres">
      <dgm:prSet presAssocID="{394A875D-43BD-4D51-8A43-6CFE391E72D9}" presName="sibTrans" presStyleCnt="0"/>
      <dgm:spPr/>
    </dgm:pt>
    <dgm:pt modelId="{0D263AEA-70BD-477B-8368-79FC9FFE16EB}" type="pres">
      <dgm:prSet presAssocID="{0F268742-D392-4F03-88DF-E0F3F2D27F42}" presName="compNode" presStyleCnt="0"/>
      <dgm:spPr/>
    </dgm:pt>
    <dgm:pt modelId="{6E4874DC-54B6-4282-9023-ED3CF9FE0A98}" type="pres">
      <dgm:prSet presAssocID="{0F268742-D392-4F03-88DF-E0F3F2D27F42}" presName="iconBgRect" presStyleLbl="bgShp" presStyleIdx="2" presStyleCnt="6" custLinFactNeighborX="10915" custLinFactNeighborY="1913"/>
      <dgm:spPr>
        <a:ln w="38100">
          <a:solidFill>
            <a:schemeClr val="bg1"/>
          </a:solidFill>
        </a:ln>
      </dgm:spPr>
    </dgm:pt>
    <dgm:pt modelId="{41206FA7-22DA-4470-96F8-78BA4FAD8BB2}" type="pres">
      <dgm:prSet presAssocID="{0F268742-D392-4F03-88DF-E0F3F2D27F42}" presName="iconRect" presStyleLbl="node1" presStyleIdx="2" presStyleCnt="6" custLinFactNeighborX="19030" custLinFactNeighborY="333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 with solid fill"/>
        </a:ext>
      </dgm:extLst>
    </dgm:pt>
    <dgm:pt modelId="{C2410DC9-2FD6-4CD3-B139-42BD45C90328}" type="pres">
      <dgm:prSet presAssocID="{0F268742-D392-4F03-88DF-E0F3F2D27F42}" presName="spaceRect" presStyleCnt="0"/>
      <dgm:spPr/>
    </dgm:pt>
    <dgm:pt modelId="{503658DF-8D0F-4DCF-8FBE-CE79CB407355}" type="pres">
      <dgm:prSet presAssocID="{0F268742-D392-4F03-88DF-E0F3F2D27F42}" presName="textRect" presStyleLbl="revTx" presStyleIdx="2" presStyleCnt="6" custScaleY="171844" custLinFactNeighborX="10687" custLinFactNeighborY="26096">
        <dgm:presLayoutVars>
          <dgm:chMax val="1"/>
          <dgm:chPref val="1"/>
        </dgm:presLayoutVars>
      </dgm:prSet>
      <dgm:spPr/>
    </dgm:pt>
    <dgm:pt modelId="{7CE36CC8-575C-456C-8EF9-2A256B7D594D}" type="pres">
      <dgm:prSet presAssocID="{DA0E7908-1FB3-49F2-B021-94D2CA8D3A42}" presName="sibTrans" presStyleCnt="0"/>
      <dgm:spPr/>
    </dgm:pt>
    <dgm:pt modelId="{31ADC1E2-71FE-4AB3-8774-D5E83C14595B}" type="pres">
      <dgm:prSet presAssocID="{7E84CACD-143E-48CD-9359-A9363FCF98A9}" presName="compNode" presStyleCnt="0"/>
      <dgm:spPr/>
    </dgm:pt>
    <dgm:pt modelId="{343E1C57-DAB7-4750-8EFD-E83CB888667F}" type="pres">
      <dgm:prSet presAssocID="{7E84CACD-143E-48CD-9359-A9363FCF98A9}" presName="iconBgRect" presStyleLbl="bgShp" presStyleIdx="3" presStyleCnt="6" custLinFactNeighborY="5004"/>
      <dgm:spPr>
        <a:solidFill>
          <a:srgbClr val="CFD5EA"/>
        </a:solidFill>
        <a:ln w="38100">
          <a:solidFill>
            <a:schemeClr val="bg1"/>
          </a:solidFill>
        </a:ln>
      </dgm:spPr>
    </dgm:pt>
    <dgm:pt modelId="{B95FD917-63AF-412C-B9AD-12624201F764}" type="pres">
      <dgm:prSet presAssocID="{7E84CACD-143E-48CD-9359-A9363FCF98A9}" presName="iconRect" presStyleLbl="node1" presStyleIdx="3" presStyleCnt="6" custLinFactNeighborY="969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 with solid fill"/>
        </a:ext>
      </dgm:extLst>
    </dgm:pt>
    <dgm:pt modelId="{F3EB731D-CEC6-439E-9C07-BC00873E8A9F}" type="pres">
      <dgm:prSet presAssocID="{7E84CACD-143E-48CD-9359-A9363FCF98A9}" presName="spaceRect" presStyleCnt="0"/>
      <dgm:spPr/>
    </dgm:pt>
    <dgm:pt modelId="{B73BCA1F-A1AE-4C1A-B599-84A254D2FBBA}" type="pres">
      <dgm:prSet presAssocID="{7E84CACD-143E-48CD-9359-A9363FCF98A9}" presName="textRect" presStyleLbl="revTx" presStyleIdx="3" presStyleCnt="6" custScaleY="174474" custLinFactNeighborX="339" custLinFactNeighborY="30019">
        <dgm:presLayoutVars>
          <dgm:chMax val="1"/>
          <dgm:chPref val="1"/>
        </dgm:presLayoutVars>
      </dgm:prSet>
      <dgm:spPr/>
    </dgm:pt>
    <dgm:pt modelId="{9FB2B4D3-90D6-4D80-A7B4-F9191C598E13}" type="pres">
      <dgm:prSet presAssocID="{33427A9B-27E9-4A57-9408-2BDC4512CF51}" presName="sibTrans" presStyleCnt="0"/>
      <dgm:spPr/>
    </dgm:pt>
    <dgm:pt modelId="{69C4EF96-558A-421B-9531-BC075BDA0641}" type="pres">
      <dgm:prSet presAssocID="{1B52F81D-C395-479C-B648-2DCE8D2390DB}" presName="compNode" presStyleCnt="0"/>
      <dgm:spPr/>
    </dgm:pt>
    <dgm:pt modelId="{EB106433-4185-4359-A1A6-D6AC82804477}" type="pres">
      <dgm:prSet presAssocID="{1B52F81D-C395-479C-B648-2DCE8D2390DB}" presName="iconBgRect" presStyleLbl="bgShp" presStyleIdx="4" presStyleCnt="6"/>
      <dgm:spPr>
        <a:ln w="38100">
          <a:solidFill>
            <a:schemeClr val="bg1"/>
          </a:solidFill>
        </a:ln>
      </dgm:spPr>
    </dgm:pt>
    <dgm:pt modelId="{53BFC7DC-489A-47C6-A0E7-B370284CC859}" type="pres">
      <dgm:prSet presAssocID="{1B52F81D-C395-479C-B648-2DCE8D2390D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952CDE6-7DB6-4738-B695-DBBED99EEED2}" type="pres">
      <dgm:prSet presAssocID="{1B52F81D-C395-479C-B648-2DCE8D2390DB}" presName="spaceRect" presStyleCnt="0"/>
      <dgm:spPr/>
    </dgm:pt>
    <dgm:pt modelId="{56B163C5-CFF6-4EB7-954B-B801763F7834}" type="pres">
      <dgm:prSet presAssocID="{1B52F81D-C395-479C-B648-2DCE8D2390DB}" presName="textRect" presStyleLbl="revTx" presStyleIdx="4" presStyleCnt="6" custScaleY="163154" custLinFactNeighborX="339" custLinFactNeighborY="18554">
        <dgm:presLayoutVars>
          <dgm:chMax val="1"/>
          <dgm:chPref val="1"/>
        </dgm:presLayoutVars>
      </dgm:prSet>
      <dgm:spPr/>
    </dgm:pt>
    <dgm:pt modelId="{F50996A5-1294-4DF6-B531-0DA806D18A5B}" type="pres">
      <dgm:prSet presAssocID="{2C2B2778-B077-4FAB-A306-57701F9945A0}" presName="sibTrans" presStyleCnt="0"/>
      <dgm:spPr/>
    </dgm:pt>
    <dgm:pt modelId="{1D19BFE6-5B18-4074-B289-66CAAA8A4DB4}" type="pres">
      <dgm:prSet presAssocID="{5F3EC4E2-63C2-49A8-81CB-1014B8E01A96}" presName="compNode" presStyleCnt="0"/>
      <dgm:spPr/>
    </dgm:pt>
    <dgm:pt modelId="{45DD5241-7C81-479C-B8C4-39FF5C386149}" type="pres">
      <dgm:prSet presAssocID="{5F3EC4E2-63C2-49A8-81CB-1014B8E01A96}" presName="iconBgRect" presStyleLbl="bgShp" presStyleIdx="5" presStyleCnt="6"/>
      <dgm:spPr>
        <a:ln w="38100">
          <a:solidFill>
            <a:schemeClr val="bg1"/>
          </a:solidFill>
        </a:ln>
      </dgm:spPr>
    </dgm:pt>
    <dgm:pt modelId="{D32B2869-6AD8-4260-833F-67EE8B61045F}" type="pres">
      <dgm:prSet presAssocID="{5F3EC4E2-63C2-49A8-81CB-1014B8E01A9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EE293F0-8F4A-4E6C-8264-219B6B790C30}" type="pres">
      <dgm:prSet presAssocID="{5F3EC4E2-63C2-49A8-81CB-1014B8E01A96}" presName="spaceRect" presStyleCnt="0"/>
      <dgm:spPr/>
    </dgm:pt>
    <dgm:pt modelId="{DCB968E5-6212-4CC8-ABFB-D7BDC1CFA887}" type="pres">
      <dgm:prSet presAssocID="{5F3EC4E2-63C2-49A8-81CB-1014B8E01A96}" presName="textRect" presStyleLbl="revTx" presStyleIdx="5" presStyleCnt="6" custScaleY="171844" custLinFactNeighborY="4958">
        <dgm:presLayoutVars>
          <dgm:chMax val="1"/>
          <dgm:chPref val="1"/>
        </dgm:presLayoutVars>
      </dgm:prSet>
      <dgm:spPr/>
    </dgm:pt>
  </dgm:ptLst>
  <dgm:cxnLst>
    <dgm:cxn modelId="{98EC2F16-8887-4909-A2C7-8906AD352757}" srcId="{792CBEAE-CEB6-4A1A-BE80-7962BD31E1B0}" destId="{1B52F81D-C395-479C-B648-2DCE8D2390DB}" srcOrd="4" destOrd="0" parTransId="{2EA80CF5-907B-4038-934F-694473067291}" sibTransId="{2C2B2778-B077-4FAB-A306-57701F9945A0}"/>
    <dgm:cxn modelId="{8CB36D3E-B94B-4385-8958-CFDB1D9ADC71}" srcId="{792CBEAE-CEB6-4A1A-BE80-7962BD31E1B0}" destId="{6505D9D2-007A-4F63-AFD6-05BA7D31E714}" srcOrd="0" destOrd="0" parTransId="{48F58D42-1CF4-4906-8669-889DBCD3CE4D}" sibTransId="{4F6AAA6D-BEA3-4505-A2A1-99F303960337}"/>
    <dgm:cxn modelId="{A645695E-51D4-4E9C-A802-02CFB9E741F2}" type="presOf" srcId="{1B52F81D-C395-479C-B648-2DCE8D2390DB}" destId="{56B163C5-CFF6-4EB7-954B-B801763F7834}" srcOrd="0" destOrd="0" presId="urn:microsoft.com/office/officeart/2018/5/layout/IconCircleLabelList"/>
    <dgm:cxn modelId="{4033546F-5D34-4D74-A228-1A42F6B7D9C0}" type="presOf" srcId="{6505D9D2-007A-4F63-AFD6-05BA7D31E714}" destId="{F2A4B57E-4E21-4CE4-84E5-08DF1F74FAC3}" srcOrd="0" destOrd="0" presId="urn:microsoft.com/office/officeart/2018/5/layout/IconCircleLabelList"/>
    <dgm:cxn modelId="{2711F954-E483-4546-8461-2DEF5B66AA4F}" srcId="{792CBEAE-CEB6-4A1A-BE80-7962BD31E1B0}" destId="{7E84CACD-143E-48CD-9359-A9363FCF98A9}" srcOrd="3" destOrd="0" parTransId="{3FFEF01D-EFF2-4C24-B770-A651657B11A8}" sibTransId="{33427A9B-27E9-4A57-9408-2BDC4512CF51}"/>
    <dgm:cxn modelId="{8D331878-7D00-43E0-9885-EFF450ACE801}" type="presOf" srcId="{0F268742-D392-4F03-88DF-E0F3F2D27F42}" destId="{503658DF-8D0F-4DCF-8FBE-CE79CB407355}" srcOrd="0" destOrd="0" presId="urn:microsoft.com/office/officeart/2018/5/layout/IconCircleLabelList"/>
    <dgm:cxn modelId="{761A907E-D620-4A33-9E2E-EE083AAB92CD}" srcId="{792CBEAE-CEB6-4A1A-BE80-7962BD31E1B0}" destId="{5F3EC4E2-63C2-49A8-81CB-1014B8E01A96}" srcOrd="5" destOrd="0" parTransId="{ED098D65-5E55-402D-82FB-1D90E7F2D6EF}" sibTransId="{B4D26CAE-ECE8-42B1-B673-8319885C59B5}"/>
    <dgm:cxn modelId="{191C8390-4A85-4C10-9A6E-66D2665C4FD2}" type="presOf" srcId="{92432C05-E155-44A1-963E-34F3CF3644D2}" destId="{3B5510F0-3DA3-4D6C-93E6-0AD0F99763E9}" srcOrd="0" destOrd="0" presId="urn:microsoft.com/office/officeart/2018/5/layout/IconCircleLabelList"/>
    <dgm:cxn modelId="{CB37399E-E508-4F8B-AF44-53E6DCAC456C}" type="presOf" srcId="{792CBEAE-CEB6-4A1A-BE80-7962BD31E1B0}" destId="{5769CD30-8D27-447D-A4FF-B41A514CA070}" srcOrd="0" destOrd="0" presId="urn:microsoft.com/office/officeart/2018/5/layout/IconCircleLabelList"/>
    <dgm:cxn modelId="{013706DF-812C-4DC3-B9E5-A4CBF70FCBA2}" type="presOf" srcId="{5F3EC4E2-63C2-49A8-81CB-1014B8E01A96}" destId="{DCB968E5-6212-4CC8-ABFB-D7BDC1CFA887}" srcOrd="0" destOrd="0" presId="urn:microsoft.com/office/officeart/2018/5/layout/IconCircleLabelList"/>
    <dgm:cxn modelId="{FFA279F2-5F6B-44DF-9844-3C6522B1CF81}" type="presOf" srcId="{7E84CACD-143E-48CD-9359-A9363FCF98A9}" destId="{B73BCA1F-A1AE-4C1A-B599-84A254D2FBBA}" srcOrd="0" destOrd="0" presId="urn:microsoft.com/office/officeart/2018/5/layout/IconCircleLabelList"/>
    <dgm:cxn modelId="{C29ABEF6-E584-442A-A8C2-B8C11AC25B50}" srcId="{792CBEAE-CEB6-4A1A-BE80-7962BD31E1B0}" destId="{92432C05-E155-44A1-963E-34F3CF3644D2}" srcOrd="1" destOrd="0" parTransId="{8A6E8AB6-90AA-4236-A8CA-8A34FD45983D}" sibTransId="{394A875D-43BD-4D51-8A43-6CFE391E72D9}"/>
    <dgm:cxn modelId="{4DF803FC-2827-4FFA-9F5D-8A1A89A88451}" srcId="{792CBEAE-CEB6-4A1A-BE80-7962BD31E1B0}" destId="{0F268742-D392-4F03-88DF-E0F3F2D27F42}" srcOrd="2" destOrd="0" parTransId="{A18A0C38-FDF4-4D72-919A-A393D9E0D6DB}" sibTransId="{DA0E7908-1FB3-49F2-B021-94D2CA8D3A42}"/>
    <dgm:cxn modelId="{75475F37-7EB1-49BD-A84A-7C1BAD8C9E3F}" type="presParOf" srcId="{5769CD30-8D27-447D-A4FF-B41A514CA070}" destId="{919D822E-0CAA-4E30-82A9-1ACCC52A284C}" srcOrd="0" destOrd="0" presId="urn:microsoft.com/office/officeart/2018/5/layout/IconCircleLabelList"/>
    <dgm:cxn modelId="{05701AD8-DC3E-4313-A7E6-7EA55054AC2A}" type="presParOf" srcId="{919D822E-0CAA-4E30-82A9-1ACCC52A284C}" destId="{B87FDAB2-ACF6-495B-BBA4-03507B615A9A}" srcOrd="0" destOrd="0" presId="urn:microsoft.com/office/officeart/2018/5/layout/IconCircleLabelList"/>
    <dgm:cxn modelId="{881B7FDF-7ECB-42D4-8C77-C968155B79B7}" type="presParOf" srcId="{919D822E-0CAA-4E30-82A9-1ACCC52A284C}" destId="{3F0886C0-EAFC-48ED-BE74-F1EF6DDD5FA9}" srcOrd="1" destOrd="0" presId="urn:microsoft.com/office/officeart/2018/5/layout/IconCircleLabelList"/>
    <dgm:cxn modelId="{7479F3A0-18D2-4271-B200-B9B35C1A7435}" type="presParOf" srcId="{919D822E-0CAA-4E30-82A9-1ACCC52A284C}" destId="{E085EA1A-F510-45A0-A8AD-6C04711DD3F3}" srcOrd="2" destOrd="0" presId="urn:microsoft.com/office/officeart/2018/5/layout/IconCircleLabelList"/>
    <dgm:cxn modelId="{689A82BA-D783-4F2C-993D-D3861BFFE6F5}" type="presParOf" srcId="{919D822E-0CAA-4E30-82A9-1ACCC52A284C}" destId="{F2A4B57E-4E21-4CE4-84E5-08DF1F74FAC3}" srcOrd="3" destOrd="0" presId="urn:microsoft.com/office/officeart/2018/5/layout/IconCircleLabelList"/>
    <dgm:cxn modelId="{13740AD2-146E-43FE-9E9A-55D696C9B53B}" type="presParOf" srcId="{5769CD30-8D27-447D-A4FF-B41A514CA070}" destId="{8F5D0AAF-14FD-451A-8FF3-C781B1D8FE87}" srcOrd="1" destOrd="0" presId="urn:microsoft.com/office/officeart/2018/5/layout/IconCircleLabelList"/>
    <dgm:cxn modelId="{C338B86D-D3C1-4CA1-9E38-A1F3C40B2E3F}" type="presParOf" srcId="{5769CD30-8D27-447D-A4FF-B41A514CA070}" destId="{7471EE55-8B9A-45A4-929F-AEFEE2104020}" srcOrd="2" destOrd="0" presId="urn:microsoft.com/office/officeart/2018/5/layout/IconCircleLabelList"/>
    <dgm:cxn modelId="{EC1E57F7-FE36-4A11-80D7-40705C5AF38D}" type="presParOf" srcId="{7471EE55-8B9A-45A4-929F-AEFEE2104020}" destId="{6C44F611-C829-426F-A8D3-5A170D65CF57}" srcOrd="0" destOrd="0" presId="urn:microsoft.com/office/officeart/2018/5/layout/IconCircleLabelList"/>
    <dgm:cxn modelId="{6C77C603-B2C6-4AAC-A37D-4A5F195C6D6D}" type="presParOf" srcId="{7471EE55-8B9A-45A4-929F-AEFEE2104020}" destId="{C1DEDFAB-AC0F-4D68-831C-D0FD13469CD1}" srcOrd="1" destOrd="0" presId="urn:microsoft.com/office/officeart/2018/5/layout/IconCircleLabelList"/>
    <dgm:cxn modelId="{830F6CB6-7091-49BD-BD05-66326BDF50B8}" type="presParOf" srcId="{7471EE55-8B9A-45A4-929F-AEFEE2104020}" destId="{04C16E82-A083-4152-A5E2-D35760257299}" srcOrd="2" destOrd="0" presId="urn:microsoft.com/office/officeart/2018/5/layout/IconCircleLabelList"/>
    <dgm:cxn modelId="{43FC95DB-7CC1-43F5-9903-16D8BD00F601}" type="presParOf" srcId="{7471EE55-8B9A-45A4-929F-AEFEE2104020}" destId="{3B5510F0-3DA3-4D6C-93E6-0AD0F99763E9}" srcOrd="3" destOrd="0" presId="urn:microsoft.com/office/officeart/2018/5/layout/IconCircleLabelList"/>
    <dgm:cxn modelId="{15B40EEA-25AD-4B46-87E3-0EB14114A706}" type="presParOf" srcId="{5769CD30-8D27-447D-A4FF-B41A514CA070}" destId="{DA75F019-C622-477C-8A83-7BAAAA20C44D}" srcOrd="3" destOrd="0" presId="urn:microsoft.com/office/officeart/2018/5/layout/IconCircleLabelList"/>
    <dgm:cxn modelId="{227B3555-CF2F-46E6-8B86-8E2E53C207BB}" type="presParOf" srcId="{5769CD30-8D27-447D-A4FF-B41A514CA070}" destId="{0D263AEA-70BD-477B-8368-79FC9FFE16EB}" srcOrd="4" destOrd="0" presId="urn:microsoft.com/office/officeart/2018/5/layout/IconCircleLabelList"/>
    <dgm:cxn modelId="{527840FC-5C1B-4129-9D2B-90549A9CF3AF}" type="presParOf" srcId="{0D263AEA-70BD-477B-8368-79FC9FFE16EB}" destId="{6E4874DC-54B6-4282-9023-ED3CF9FE0A98}" srcOrd="0" destOrd="0" presId="urn:microsoft.com/office/officeart/2018/5/layout/IconCircleLabelList"/>
    <dgm:cxn modelId="{8110A62F-254F-49AC-B8B5-11F7497E013C}" type="presParOf" srcId="{0D263AEA-70BD-477B-8368-79FC9FFE16EB}" destId="{41206FA7-22DA-4470-96F8-78BA4FAD8BB2}" srcOrd="1" destOrd="0" presId="urn:microsoft.com/office/officeart/2018/5/layout/IconCircleLabelList"/>
    <dgm:cxn modelId="{FFFEC15A-4CF3-4957-99F1-63B0314C6C4B}" type="presParOf" srcId="{0D263AEA-70BD-477B-8368-79FC9FFE16EB}" destId="{C2410DC9-2FD6-4CD3-B139-42BD45C90328}" srcOrd="2" destOrd="0" presId="urn:microsoft.com/office/officeart/2018/5/layout/IconCircleLabelList"/>
    <dgm:cxn modelId="{986654FD-1400-48EC-BAEF-9933CD875588}" type="presParOf" srcId="{0D263AEA-70BD-477B-8368-79FC9FFE16EB}" destId="{503658DF-8D0F-4DCF-8FBE-CE79CB407355}" srcOrd="3" destOrd="0" presId="urn:microsoft.com/office/officeart/2018/5/layout/IconCircleLabelList"/>
    <dgm:cxn modelId="{19FF0462-ECCE-4EFC-8C04-7D94A7B20318}" type="presParOf" srcId="{5769CD30-8D27-447D-A4FF-B41A514CA070}" destId="{7CE36CC8-575C-456C-8EF9-2A256B7D594D}" srcOrd="5" destOrd="0" presId="urn:microsoft.com/office/officeart/2018/5/layout/IconCircleLabelList"/>
    <dgm:cxn modelId="{FD7B5A34-2936-43CD-ABF6-5258BD10701D}" type="presParOf" srcId="{5769CD30-8D27-447D-A4FF-B41A514CA070}" destId="{31ADC1E2-71FE-4AB3-8774-D5E83C14595B}" srcOrd="6" destOrd="0" presId="urn:microsoft.com/office/officeart/2018/5/layout/IconCircleLabelList"/>
    <dgm:cxn modelId="{53475B6C-AD35-456F-975C-4DB44FF223F0}" type="presParOf" srcId="{31ADC1E2-71FE-4AB3-8774-D5E83C14595B}" destId="{343E1C57-DAB7-4750-8EFD-E83CB888667F}" srcOrd="0" destOrd="0" presId="urn:microsoft.com/office/officeart/2018/5/layout/IconCircleLabelList"/>
    <dgm:cxn modelId="{993B4927-C17C-44A6-B6D7-62AF59B49890}" type="presParOf" srcId="{31ADC1E2-71FE-4AB3-8774-D5E83C14595B}" destId="{B95FD917-63AF-412C-B9AD-12624201F764}" srcOrd="1" destOrd="0" presId="urn:microsoft.com/office/officeart/2018/5/layout/IconCircleLabelList"/>
    <dgm:cxn modelId="{1770FE11-9377-40E5-85DC-2F5684521B46}" type="presParOf" srcId="{31ADC1E2-71FE-4AB3-8774-D5E83C14595B}" destId="{F3EB731D-CEC6-439E-9C07-BC00873E8A9F}" srcOrd="2" destOrd="0" presId="urn:microsoft.com/office/officeart/2018/5/layout/IconCircleLabelList"/>
    <dgm:cxn modelId="{8DF82497-8D0A-4712-8A5B-A396E1B3447F}" type="presParOf" srcId="{31ADC1E2-71FE-4AB3-8774-D5E83C14595B}" destId="{B73BCA1F-A1AE-4C1A-B599-84A254D2FBBA}" srcOrd="3" destOrd="0" presId="urn:microsoft.com/office/officeart/2018/5/layout/IconCircleLabelList"/>
    <dgm:cxn modelId="{E92F14D1-CB69-481C-8C01-56BF9EDF0D32}" type="presParOf" srcId="{5769CD30-8D27-447D-A4FF-B41A514CA070}" destId="{9FB2B4D3-90D6-4D80-A7B4-F9191C598E13}" srcOrd="7" destOrd="0" presId="urn:microsoft.com/office/officeart/2018/5/layout/IconCircleLabelList"/>
    <dgm:cxn modelId="{4328C384-D2CD-4110-A172-25DC42D695B4}" type="presParOf" srcId="{5769CD30-8D27-447D-A4FF-B41A514CA070}" destId="{69C4EF96-558A-421B-9531-BC075BDA0641}" srcOrd="8" destOrd="0" presId="urn:microsoft.com/office/officeart/2018/5/layout/IconCircleLabelList"/>
    <dgm:cxn modelId="{48386D5E-A5BF-4595-B28A-1FDBDC5721B6}" type="presParOf" srcId="{69C4EF96-558A-421B-9531-BC075BDA0641}" destId="{EB106433-4185-4359-A1A6-D6AC82804477}" srcOrd="0" destOrd="0" presId="urn:microsoft.com/office/officeart/2018/5/layout/IconCircleLabelList"/>
    <dgm:cxn modelId="{FFE453D3-0ECB-4052-9218-993D2F045FD3}" type="presParOf" srcId="{69C4EF96-558A-421B-9531-BC075BDA0641}" destId="{53BFC7DC-489A-47C6-A0E7-B370284CC859}" srcOrd="1" destOrd="0" presId="urn:microsoft.com/office/officeart/2018/5/layout/IconCircleLabelList"/>
    <dgm:cxn modelId="{40E7C26C-91F5-460C-8417-047F42D75B68}" type="presParOf" srcId="{69C4EF96-558A-421B-9531-BC075BDA0641}" destId="{8952CDE6-7DB6-4738-B695-DBBED99EEED2}" srcOrd="2" destOrd="0" presId="urn:microsoft.com/office/officeart/2018/5/layout/IconCircleLabelList"/>
    <dgm:cxn modelId="{298A0010-E5FF-4455-BED6-CCE318FAEDD4}" type="presParOf" srcId="{69C4EF96-558A-421B-9531-BC075BDA0641}" destId="{56B163C5-CFF6-4EB7-954B-B801763F7834}" srcOrd="3" destOrd="0" presId="urn:microsoft.com/office/officeart/2018/5/layout/IconCircleLabelList"/>
    <dgm:cxn modelId="{EF988E65-C5AE-4BE3-B1B5-6563432F1967}" type="presParOf" srcId="{5769CD30-8D27-447D-A4FF-B41A514CA070}" destId="{F50996A5-1294-4DF6-B531-0DA806D18A5B}" srcOrd="9" destOrd="0" presId="urn:microsoft.com/office/officeart/2018/5/layout/IconCircleLabelList"/>
    <dgm:cxn modelId="{DCA9B859-44A9-4376-B559-FDCA404C8165}" type="presParOf" srcId="{5769CD30-8D27-447D-A4FF-B41A514CA070}" destId="{1D19BFE6-5B18-4074-B289-66CAAA8A4DB4}" srcOrd="10" destOrd="0" presId="urn:microsoft.com/office/officeart/2018/5/layout/IconCircleLabelList"/>
    <dgm:cxn modelId="{860F36ED-F61D-47BF-AC33-8530C029CCA9}" type="presParOf" srcId="{1D19BFE6-5B18-4074-B289-66CAAA8A4DB4}" destId="{45DD5241-7C81-479C-B8C4-39FF5C386149}" srcOrd="0" destOrd="0" presId="urn:microsoft.com/office/officeart/2018/5/layout/IconCircleLabelList"/>
    <dgm:cxn modelId="{388EC890-0DED-4C87-B6F9-4C1C1D72D9DF}" type="presParOf" srcId="{1D19BFE6-5B18-4074-B289-66CAAA8A4DB4}" destId="{D32B2869-6AD8-4260-833F-67EE8B61045F}" srcOrd="1" destOrd="0" presId="urn:microsoft.com/office/officeart/2018/5/layout/IconCircleLabelList"/>
    <dgm:cxn modelId="{97F6C154-62BC-494A-9621-A0C219301040}" type="presParOf" srcId="{1D19BFE6-5B18-4074-B289-66CAAA8A4DB4}" destId="{7EE293F0-8F4A-4E6C-8264-219B6B790C30}" srcOrd="2" destOrd="0" presId="urn:microsoft.com/office/officeart/2018/5/layout/IconCircleLabelList"/>
    <dgm:cxn modelId="{6D501AD9-D11F-4CFC-92F2-555146B5227B}" type="presParOf" srcId="{1D19BFE6-5B18-4074-B289-66CAAA8A4DB4}" destId="{DCB968E5-6212-4CC8-ABFB-D7BDC1CFA887}" srcOrd="3" destOrd="0" presId="urn:microsoft.com/office/officeart/2018/5/layout/IconCircleLabel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FDAB2-ACF6-495B-BBA4-03507B615A9A}">
      <dsp:nvSpPr>
        <dsp:cNvPr id="0" name=""/>
        <dsp:cNvSpPr/>
      </dsp:nvSpPr>
      <dsp:spPr>
        <a:xfrm>
          <a:off x="348470" y="966651"/>
          <a:ext cx="1081916" cy="1081916"/>
        </a:xfrm>
        <a:prstGeom prst="ellipse">
          <a:avLst/>
        </a:prstGeom>
        <a:solidFill>
          <a:srgbClr val="CFD5EA"/>
        </a:solidFill>
        <a:ln w="381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0886C0-EAFC-48ED-BE74-F1EF6DDD5FA9}">
      <dsp:nvSpPr>
        <dsp:cNvPr id="0" name=""/>
        <dsp:cNvSpPr/>
      </dsp:nvSpPr>
      <dsp:spPr>
        <a:xfrm>
          <a:off x="579042" y="1197218"/>
          <a:ext cx="620771" cy="6207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A4B57E-4E21-4CE4-84E5-08DF1F74FAC3}">
      <dsp:nvSpPr>
        <dsp:cNvPr id="0" name=""/>
        <dsp:cNvSpPr/>
      </dsp:nvSpPr>
      <dsp:spPr>
        <a:xfrm>
          <a:off x="4" y="1870012"/>
          <a:ext cx="1773632" cy="2106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600" kern="1200" cap="all" dirty="0">
            <a:solidFill>
              <a:schemeClr val="bg1"/>
            </a:solidFill>
            <a:latin typeface="Segoe UI Semibold" panose="020B0702040204020203" pitchFamily="34" charset="0"/>
            <a:ea typeface="+mn-ea"/>
            <a:cs typeface="Segoe UI Semibold" panose="020B0702040204020203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all" dirty="0">
              <a:solidFill>
                <a:schemeClr val="bg1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research</a:t>
          </a:r>
          <a:r>
            <a:rPr lang="en-US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bg1"/>
              </a:soli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rPr>
            <a:t>question</a:t>
          </a:r>
          <a:endParaRPr lang="he-IL" sz="1600" kern="1200" dirty="0">
            <a:solidFill>
              <a:schemeClr val="bg1"/>
            </a:solidFill>
            <a:latin typeface="Segoe UI Semibold" panose="020B0702040204020203" pitchFamily="34" charset="0"/>
            <a:ea typeface="+mj-ea"/>
            <a:cs typeface="Segoe UI Semibold" panose="020B0702040204020203" pitchFamily="34" charset="0"/>
          </a:endParaRPr>
        </a:p>
      </dsp:txBody>
      <dsp:txXfrm>
        <a:off x="4" y="1870012"/>
        <a:ext cx="1773632" cy="2106965"/>
      </dsp:txXfrm>
    </dsp:sp>
    <dsp:sp modelId="{6C44F611-C829-426F-A8D3-5A170D65CF57}">
      <dsp:nvSpPr>
        <dsp:cNvPr id="0" name=""/>
        <dsp:cNvSpPr/>
      </dsp:nvSpPr>
      <dsp:spPr>
        <a:xfrm>
          <a:off x="2432488" y="1022162"/>
          <a:ext cx="1081916" cy="108191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381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DEDFAB-AC0F-4D68-831C-D0FD13469CD1}">
      <dsp:nvSpPr>
        <dsp:cNvPr id="0" name=""/>
        <dsp:cNvSpPr/>
      </dsp:nvSpPr>
      <dsp:spPr>
        <a:xfrm>
          <a:off x="2663060" y="1252734"/>
          <a:ext cx="620771" cy="6207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5510F0-3DA3-4D6C-93E6-0AD0F99763E9}">
      <dsp:nvSpPr>
        <dsp:cNvPr id="0" name=""/>
        <dsp:cNvSpPr/>
      </dsp:nvSpPr>
      <dsp:spPr>
        <a:xfrm>
          <a:off x="2086630" y="1911356"/>
          <a:ext cx="1773632" cy="2009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Data acquisition  Selenium</a:t>
          </a:r>
        </a:p>
      </dsp:txBody>
      <dsp:txXfrm>
        <a:off x="2086630" y="1911356"/>
        <a:ext cx="1773632" cy="2009947"/>
      </dsp:txXfrm>
    </dsp:sp>
    <dsp:sp modelId="{6E4874DC-54B6-4282-9023-ED3CF9FE0A98}">
      <dsp:nvSpPr>
        <dsp:cNvPr id="0" name=""/>
        <dsp:cNvSpPr/>
      </dsp:nvSpPr>
      <dsp:spPr>
        <a:xfrm>
          <a:off x="4634598" y="1047256"/>
          <a:ext cx="1081916" cy="108191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381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206FA7-22DA-4470-96F8-78BA4FAD8BB2}">
      <dsp:nvSpPr>
        <dsp:cNvPr id="0" name=""/>
        <dsp:cNvSpPr/>
      </dsp:nvSpPr>
      <dsp:spPr>
        <a:xfrm>
          <a:off x="4865212" y="1277834"/>
          <a:ext cx="620771" cy="6207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3658DF-8D0F-4DCF-8FBE-CE79CB407355}">
      <dsp:nvSpPr>
        <dsp:cNvPr id="0" name=""/>
        <dsp:cNvSpPr/>
      </dsp:nvSpPr>
      <dsp:spPr>
        <a:xfrm>
          <a:off x="4360196" y="2331543"/>
          <a:ext cx="1773632" cy="1992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Data Handling</a:t>
          </a:r>
          <a:endParaRPr lang="he-IL" sz="1600" kern="12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4360196" y="2331543"/>
        <a:ext cx="1773632" cy="1992359"/>
      </dsp:txXfrm>
    </dsp:sp>
    <dsp:sp modelId="{343E1C57-DAB7-4750-8EFD-E83CB888667F}">
      <dsp:nvSpPr>
        <dsp:cNvPr id="0" name=""/>
        <dsp:cNvSpPr/>
      </dsp:nvSpPr>
      <dsp:spPr>
        <a:xfrm>
          <a:off x="6600525" y="1073075"/>
          <a:ext cx="1081916" cy="1081916"/>
        </a:xfrm>
        <a:prstGeom prst="ellipse">
          <a:avLst/>
        </a:prstGeom>
        <a:solidFill>
          <a:srgbClr val="CFD5EA"/>
        </a:solidFill>
        <a:ln w="381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5FD917-63AF-412C-B9AD-12624201F764}">
      <dsp:nvSpPr>
        <dsp:cNvPr id="0" name=""/>
        <dsp:cNvSpPr/>
      </dsp:nvSpPr>
      <dsp:spPr>
        <a:xfrm>
          <a:off x="6831098" y="1309661"/>
          <a:ext cx="620771" cy="6207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3BCA1F-A1AE-4C1A-B599-84A254D2FBBA}">
      <dsp:nvSpPr>
        <dsp:cNvPr id="0" name=""/>
        <dsp:cNvSpPr/>
      </dsp:nvSpPr>
      <dsp:spPr>
        <a:xfrm>
          <a:off x="6260679" y="2354157"/>
          <a:ext cx="1773632" cy="2022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EDA</a:t>
          </a:r>
        </a:p>
      </dsp:txBody>
      <dsp:txXfrm>
        <a:off x="6260679" y="2354157"/>
        <a:ext cx="1773632" cy="2022851"/>
      </dsp:txXfrm>
    </dsp:sp>
    <dsp:sp modelId="{EB106433-4185-4359-A1A6-D6AC82804477}">
      <dsp:nvSpPr>
        <dsp:cNvPr id="0" name=""/>
        <dsp:cNvSpPr/>
      </dsp:nvSpPr>
      <dsp:spPr>
        <a:xfrm>
          <a:off x="8684544" y="1051747"/>
          <a:ext cx="1081916" cy="108191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381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BFC7DC-489A-47C6-A0E7-B370284CC859}">
      <dsp:nvSpPr>
        <dsp:cNvPr id="0" name=""/>
        <dsp:cNvSpPr/>
      </dsp:nvSpPr>
      <dsp:spPr>
        <a:xfrm>
          <a:off x="8915116" y="1282319"/>
          <a:ext cx="620771" cy="6207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B163C5-CFF6-4EB7-954B-B801763F7834}">
      <dsp:nvSpPr>
        <dsp:cNvPr id="0" name=""/>
        <dsp:cNvSpPr/>
      </dsp:nvSpPr>
      <dsp:spPr>
        <a:xfrm>
          <a:off x="8344698" y="2319665"/>
          <a:ext cx="1773632" cy="1891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Machine learning</a:t>
          </a:r>
        </a:p>
      </dsp:txBody>
      <dsp:txXfrm>
        <a:off x="8344698" y="2319665"/>
        <a:ext cx="1773632" cy="1891607"/>
      </dsp:txXfrm>
    </dsp:sp>
    <dsp:sp modelId="{45DD5241-7C81-479C-B8C4-39FF5C386149}">
      <dsp:nvSpPr>
        <dsp:cNvPr id="0" name=""/>
        <dsp:cNvSpPr/>
      </dsp:nvSpPr>
      <dsp:spPr>
        <a:xfrm>
          <a:off x="10768562" y="1026559"/>
          <a:ext cx="1081916" cy="108191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381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2B2869-6AD8-4260-833F-67EE8B61045F}">
      <dsp:nvSpPr>
        <dsp:cNvPr id="0" name=""/>
        <dsp:cNvSpPr/>
      </dsp:nvSpPr>
      <dsp:spPr>
        <a:xfrm>
          <a:off x="10999135" y="1257131"/>
          <a:ext cx="620771" cy="6207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B968E5-6212-4CC8-ABFB-D7BDC1CFA887}">
      <dsp:nvSpPr>
        <dsp:cNvPr id="0" name=""/>
        <dsp:cNvSpPr/>
      </dsp:nvSpPr>
      <dsp:spPr>
        <a:xfrm>
          <a:off x="10422704" y="2086469"/>
          <a:ext cx="1773632" cy="1992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endParaRPr lang="en-US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r>
            <a:rPr lang="en-US" sz="1600" b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Conclusion</a:t>
          </a:r>
          <a:endParaRPr lang="he-IL" sz="1600" b="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r>
            <a:rPr lang="en-US" sz="1600" b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&amp;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r>
            <a:rPr lang="en-US" sz="1600" b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Answer</a:t>
          </a:r>
        </a:p>
      </dsp:txBody>
      <dsp:txXfrm>
        <a:off x="10422704" y="2086469"/>
        <a:ext cx="1773632" cy="1992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3F22154-5DC6-4302-AD8F-52D16403838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6D8D63F-8AAE-45D1-83BD-ED1D64D735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763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508F-8E52-6E8D-3F15-DBDA3BD96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826A0-F860-D79B-D1CF-8188CB9C7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47F5-64A9-F64F-AFE9-6EEB56A5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A4870-AC61-A798-FC8A-328F80B7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D3D38-EF91-F4D4-D72E-7F4B0516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138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5C0A-FBBA-0A7B-C796-81F17982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226A1-7151-BEB2-D9E0-101319815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2E7FB-1575-1A4D-22AC-70369B99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39359-2B56-3DFD-A8EA-580A1608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7EA-7CDC-CC2B-76A6-404C21D8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998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1C16E-AB5E-7253-CB52-2A56DFD9E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AF683-526D-CEC4-2378-86208E5FA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A06A7-F0F3-3475-31DE-4ACDF3FB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7EC14-396A-4483-1D0F-CF8C8E8C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2CC35-763E-DE8C-A83D-EE49A5E7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729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A448-528F-758D-49B1-B7586518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C75EA-4823-7297-D943-A70DD84E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51BB1-36AA-A21D-A57F-897FCF6A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DDA87-1829-85E7-468A-C816D8E1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3ABD-5B77-F3F5-357E-A93F9434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410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43F0-CAD1-2B95-DBE3-A770A8CA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E8A58-9300-20EB-8AF2-A57F14DBD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48E6A-BE38-826E-7054-015D2F592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1ECBB-4870-AFBF-A2ED-9BE15B12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EA4F3-6B64-2E08-1B01-935FE1CC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746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AD38-1F38-C217-928F-0511E4BF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8DE03-267B-4BE4-895A-5EE3B1E56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463D6-5F65-8C64-F6BB-066491336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C9A83-483C-7DEE-6973-5A65E483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101F1-104E-19FB-2101-2CFF3C47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7BF80-B171-2D89-80C3-6A2B9434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880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631F-32A7-A51B-7477-4B3129DB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A7489-8A73-7079-4A4C-FDAB53233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DC390-762D-14BA-29AA-F7B5A4294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F287DB-374A-EEEA-BE44-BC449CB31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68AB-B197-7A4D-2C3A-82AD18CD9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2F83C-C9E3-475B-4B3E-98E8D54F6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1126CA-74BE-C482-7521-E810B5BF4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6656DA-5AE2-4F45-C515-8F5AB846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278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756B-7715-8ED8-7F1A-E877BB43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907D2-469E-A07C-AC27-2FA04CF4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12265-18B1-144A-A25C-8DB87E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74AEA-3860-E530-70EE-A52246A8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938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AA8A1B-F24F-7FC0-C38B-EAA08BEF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3D0F9-0110-B65D-3773-9FA5DB92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41C01-D0ED-9628-2B40-F261903C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532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F43B-36B1-8111-969F-6634B284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55771-7D75-DDE5-03E8-D840B2697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7904F-A826-19ED-E224-C3E2E37F8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E3B2F-673A-49A2-5E8C-8D192F6B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9A2AD-A357-F65C-6268-1F11D7F4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96A14-568A-0050-38F2-0569EB1A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927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0769-3486-408F-4A88-83B77D42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3758C-1128-86ED-4694-C31C55CA6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3DC29-399A-36EA-34F1-E75CAD380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94D8F-A1A0-1361-6EAF-001373B3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0644E-B028-C629-8513-47DD2E61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1D322-9BC8-F8D4-62CB-A8CD8B56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072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AF79E-AE31-FB45-2BD0-3E81BB40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1D02F-E2B2-8BC3-07C1-295E83558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A83F7-5993-4928-43AF-7A52FD857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4960C-B5D2-4625-BC02-934E258BD9A3}" type="datetimeFigureOut">
              <a:rPr lang="he-IL" smtClean="0"/>
              <a:t>כ"ד/סיון/תשפ"ב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7470E-6BEC-854D-ECEB-806294C2C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C7AD4-00BE-2672-4AC2-B88217D1A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6D9F0-BC0B-4727-B94B-4748BCFF30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721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svg"/><Relationship Id="rId7" Type="http://schemas.openxmlformats.org/officeDocument/2006/relationships/image" Target="../media/image4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bin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adlan.co.il/explor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CAAAD7-BC08-BF85-7780-9ABDC157BAFE}"/>
              </a:ext>
            </a:extLst>
          </p:cNvPr>
          <p:cNvSpPr/>
          <p:nvPr/>
        </p:nvSpPr>
        <p:spPr bwMode="auto">
          <a:xfrm>
            <a:off x="4472589" y="-1"/>
            <a:ext cx="7719411" cy="6856045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4FB4D-BC1D-DFFC-F933-A42B05A1E86C}"/>
              </a:ext>
            </a:extLst>
          </p:cNvPr>
          <p:cNvSpPr/>
          <p:nvPr/>
        </p:nvSpPr>
        <p:spPr bwMode="auto">
          <a:xfrm>
            <a:off x="0" y="-3"/>
            <a:ext cx="7719411" cy="6856045"/>
          </a:xfrm>
          <a:prstGeom prst="rect">
            <a:avLst/>
          </a:prstGeom>
          <a:gradFill>
            <a:gsLst>
              <a:gs pos="0">
                <a:srgbClr val="5B718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14759F-DC9F-7CA5-F150-C6DA4F078E5E}"/>
              </a:ext>
            </a:extLst>
          </p:cNvPr>
          <p:cNvSpPr/>
          <p:nvPr/>
        </p:nvSpPr>
        <p:spPr bwMode="auto">
          <a:xfrm>
            <a:off x="0" y="-3"/>
            <a:ext cx="4025899" cy="6856045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F82964-C8AD-1C27-67FC-2EA482D1DB68}"/>
              </a:ext>
            </a:extLst>
          </p:cNvPr>
          <p:cNvSpPr/>
          <p:nvPr/>
        </p:nvSpPr>
        <p:spPr bwMode="auto">
          <a:xfrm>
            <a:off x="4016777" y="-976"/>
            <a:ext cx="8153402" cy="6857018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865CB9D2-ADC8-0355-C639-F31DE8F80910}"/>
              </a:ext>
            </a:extLst>
          </p:cNvPr>
          <p:cNvSpPr txBox="1">
            <a:spLocks/>
          </p:cNvSpPr>
          <p:nvPr/>
        </p:nvSpPr>
        <p:spPr>
          <a:xfrm>
            <a:off x="228600" y="5702300"/>
            <a:ext cx="3581399" cy="512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Chen Russo, Carmel Levi</a:t>
            </a:r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4D672247-D953-5509-1698-8567D203E799}"/>
              </a:ext>
            </a:extLst>
          </p:cNvPr>
          <p:cNvSpPr txBox="1">
            <a:spLocks/>
          </p:cNvSpPr>
          <p:nvPr/>
        </p:nvSpPr>
        <p:spPr>
          <a:xfrm>
            <a:off x="228600" y="793831"/>
            <a:ext cx="437347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Project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ECAC8AD6-2174-B2D7-8190-172C3E7C4516}"/>
              </a:ext>
            </a:extLst>
          </p:cNvPr>
          <p:cNvSpPr txBox="1">
            <a:spLocks/>
          </p:cNvSpPr>
          <p:nvPr/>
        </p:nvSpPr>
        <p:spPr>
          <a:xfrm>
            <a:off x="239510" y="6023055"/>
            <a:ext cx="3581399" cy="512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GitHub</a:t>
            </a:r>
            <a:endParaRPr lang="en-US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1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7435" y="-590"/>
            <a:ext cx="10515600" cy="6858590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-805" y="-4195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Data Handling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D356BB-8C28-768D-3924-8B3F8F07E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1" t="37239" r="68272" b="44212"/>
          <a:stretch/>
        </p:blipFill>
        <p:spPr>
          <a:xfrm>
            <a:off x="6683243" y="1397835"/>
            <a:ext cx="3838832" cy="2412301"/>
          </a:xfrm>
          <a:prstGeom prst="rect">
            <a:avLst/>
          </a:prstGeom>
          <a:ln w="19050">
            <a:solidFill>
              <a:srgbClr val="5075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106307-0299-6758-265A-988EFDD9E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30" t="39781" r="64638" b="31063"/>
          <a:stretch/>
        </p:blipFill>
        <p:spPr>
          <a:xfrm>
            <a:off x="6683243" y="4115038"/>
            <a:ext cx="3841322" cy="2412301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8" name="Graphic 17" descr="Arrow: Clockwise curve with solid fill">
            <a:extLst>
              <a:ext uri="{FF2B5EF4-FFF2-40B4-BE49-F238E27FC236}">
                <a16:creationId xmlns:a16="http://schemas.microsoft.com/office/drawing/2014/main" id="{D987503B-95F7-DEFD-7C7F-02F5574B2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000000">
            <a:off x="8364209" y="3253164"/>
            <a:ext cx="1065568" cy="1065568"/>
          </a:xfrm>
          <a:prstGeom prst="rect">
            <a:avLst/>
          </a:prstGeom>
        </p:spPr>
      </p:pic>
      <p:sp>
        <p:nvSpPr>
          <p:cNvPr id="25" name="Rectangle 24" descr="Mining tools with solid fill">
            <a:extLst>
              <a:ext uri="{FF2B5EF4-FFF2-40B4-BE49-F238E27FC236}">
                <a16:creationId xmlns:a16="http://schemas.microsoft.com/office/drawing/2014/main" id="{D762CFAB-2F02-0273-78A7-B2199B53DEE9}"/>
              </a:ext>
            </a:extLst>
          </p:cNvPr>
          <p:cNvSpPr/>
          <p:nvPr/>
        </p:nvSpPr>
        <p:spPr>
          <a:xfrm>
            <a:off x="238209" y="240471"/>
            <a:ext cx="526524" cy="526524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139713"/>
              <a:satOff val="-2502"/>
              <a:lumOff val="10634"/>
              <a:alphaOff val="0"/>
            </a:schemeClr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AA83A8-E0E2-5306-EB4B-26A1DB8C33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564" t="47487" r="63543" b="14304"/>
          <a:stretch/>
        </p:blipFill>
        <p:spPr>
          <a:xfrm>
            <a:off x="1041847" y="1503358"/>
            <a:ext cx="2088018" cy="2255761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D43E3B-B4A9-5596-88EA-1B4C10D18D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22" t="48836" r="69391" b="14384"/>
          <a:stretch/>
        </p:blipFill>
        <p:spPr>
          <a:xfrm>
            <a:off x="1041847" y="4115038"/>
            <a:ext cx="2091993" cy="2255761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23" name="Graphic 22" descr="Arrow: Clockwise curve with solid fill">
            <a:extLst>
              <a:ext uri="{FF2B5EF4-FFF2-40B4-BE49-F238E27FC236}">
                <a16:creationId xmlns:a16="http://schemas.microsoft.com/office/drawing/2014/main" id="{E799E8D9-29D3-E537-A6BB-DF0FFE493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605809">
            <a:off x="1712270" y="3396966"/>
            <a:ext cx="1065568" cy="10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32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076D8812-F83B-11CA-ED3A-3F3D15383C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" y="10038"/>
            <a:ext cx="12173265" cy="68473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83A57-314A-563D-5A41-099E333BC21D}"/>
              </a:ext>
            </a:extLst>
          </p:cNvPr>
          <p:cNvSpPr/>
          <p:nvPr/>
        </p:nvSpPr>
        <p:spPr bwMode="auto">
          <a:xfrm>
            <a:off x="1667435" y="1436"/>
            <a:ext cx="10524565" cy="6865830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2339" y="1889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EDA</a:t>
            </a:r>
            <a:endParaRPr lang="he-IL" sz="4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ctangle 13" descr="Signal with solid fill">
            <a:extLst>
              <a:ext uri="{FF2B5EF4-FFF2-40B4-BE49-F238E27FC236}">
                <a16:creationId xmlns:a16="http://schemas.microsoft.com/office/drawing/2014/main" id="{5BD85F60-4B6E-E445-9EA9-64C430777042}"/>
              </a:ext>
            </a:extLst>
          </p:cNvPr>
          <p:cNvSpPr/>
          <p:nvPr/>
        </p:nvSpPr>
        <p:spPr>
          <a:xfrm>
            <a:off x="191085" y="173885"/>
            <a:ext cx="620771" cy="62077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209570"/>
              <a:satOff val="-3754"/>
              <a:lumOff val="15951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042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7435" y="574"/>
            <a:ext cx="10515600" cy="6857018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-805" y="-2505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EDA</a:t>
            </a:r>
            <a:endParaRPr lang="he-IL" sz="4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ctangle 13" descr="Signal with solid fill">
            <a:extLst>
              <a:ext uri="{FF2B5EF4-FFF2-40B4-BE49-F238E27FC236}">
                <a16:creationId xmlns:a16="http://schemas.microsoft.com/office/drawing/2014/main" id="{5BD85F60-4B6E-E445-9EA9-64C430777042}"/>
              </a:ext>
            </a:extLst>
          </p:cNvPr>
          <p:cNvSpPr/>
          <p:nvPr/>
        </p:nvSpPr>
        <p:spPr>
          <a:xfrm>
            <a:off x="191085" y="173885"/>
            <a:ext cx="620771" cy="620771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209570"/>
              <a:satOff val="-3754"/>
              <a:lumOff val="15951"/>
              <a:alphaOff val="0"/>
            </a:schemeClr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17FD0-C445-798A-DE36-74BF35AA9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91" t="44577" r="56262" b="37535"/>
          <a:stretch/>
        </p:blipFill>
        <p:spPr>
          <a:xfrm>
            <a:off x="6580641" y="1699500"/>
            <a:ext cx="5228028" cy="1247406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9B036-54DC-8728-5045-014F35F44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68" t="31582" r="50473" b="54908"/>
          <a:stretch/>
        </p:blipFill>
        <p:spPr>
          <a:xfrm>
            <a:off x="6580641" y="3097874"/>
            <a:ext cx="5231200" cy="854872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4966E-F950-022A-917B-33FE6B7E27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71" t="37919" r="51669" b="43897"/>
          <a:stretch/>
        </p:blipFill>
        <p:spPr>
          <a:xfrm>
            <a:off x="6580641" y="4103714"/>
            <a:ext cx="5231792" cy="1160531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CEE67A7B-3E2A-A5FA-4C61-B8778BA75C11}"/>
              </a:ext>
            </a:extLst>
          </p:cNvPr>
          <p:cNvSpPr txBox="1">
            <a:spLocks/>
          </p:cNvSpPr>
          <p:nvPr/>
        </p:nvSpPr>
        <p:spPr>
          <a:xfrm>
            <a:off x="985638" y="1647363"/>
            <a:ext cx="5390054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0" i="0" dirty="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Analyzing data sets and summarizing  their main characteristics, often using statistical graphics and other data visualization methods. </a:t>
            </a:r>
          </a:p>
          <a:p>
            <a:pPr marL="0" indent="0" algn="just">
              <a:buNone/>
            </a:pP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just">
              <a:buNone/>
            </a:pPr>
            <a:r>
              <a:rPr lang="en-US" sz="2400" b="0" i="0" dirty="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In our project we used histogram, line plot, box plot and heat map. 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5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7435" y="574"/>
            <a:ext cx="10515600" cy="6857018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ctangle 13" descr="Signal with solid fill">
            <a:extLst>
              <a:ext uri="{FF2B5EF4-FFF2-40B4-BE49-F238E27FC236}">
                <a16:creationId xmlns:a16="http://schemas.microsoft.com/office/drawing/2014/main" id="{5BD85F60-4B6E-E445-9EA9-64C430777042}"/>
              </a:ext>
            </a:extLst>
          </p:cNvPr>
          <p:cNvSpPr/>
          <p:nvPr/>
        </p:nvSpPr>
        <p:spPr>
          <a:xfrm>
            <a:off x="191085" y="173885"/>
            <a:ext cx="620771" cy="620771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209570"/>
              <a:satOff val="-3754"/>
              <a:lumOff val="15951"/>
              <a:alphaOff val="0"/>
            </a:schemeClr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17FD0-C445-798A-DE36-74BF35AA9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91" t="44577" r="56262" b="40345"/>
          <a:stretch/>
        </p:blipFill>
        <p:spPr>
          <a:xfrm>
            <a:off x="1185404" y="692456"/>
            <a:ext cx="9820733" cy="1975117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9B036-54DC-8728-5045-014F35F44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68" t="31955" r="50473" b="55837"/>
          <a:stretch/>
        </p:blipFill>
        <p:spPr>
          <a:xfrm>
            <a:off x="1179444" y="2803232"/>
            <a:ext cx="9826693" cy="1451113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4966E-F950-022A-917B-33FE6B7E27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71" t="37919" r="51669" b="47077"/>
          <a:stretch/>
        </p:blipFill>
        <p:spPr>
          <a:xfrm>
            <a:off x="1179444" y="4443015"/>
            <a:ext cx="9827802" cy="1798760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80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-5929" y="-95156"/>
            <a:ext cx="1667435" cy="6945217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56542" y="-95086"/>
            <a:ext cx="10515600" cy="6945217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-10430" y="-92271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EDA</a:t>
            </a:r>
            <a:endParaRPr lang="he-IL" sz="4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-5225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D222A7-621F-2B61-3573-06C1E0F9D5D1}"/>
              </a:ext>
            </a:extLst>
          </p:cNvPr>
          <p:cNvSpPr txBox="1"/>
          <p:nvPr/>
        </p:nvSpPr>
        <p:spPr>
          <a:xfrm>
            <a:off x="5999049" y="3090398"/>
            <a:ext cx="293250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Price distribution and median </a:t>
            </a:r>
            <a:endParaRPr lang="he-IL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CE7D6-C94B-B0C3-352F-932A4AD76FFF}"/>
              </a:ext>
            </a:extLst>
          </p:cNvPr>
          <p:cNvSpPr txBox="1"/>
          <p:nvPr/>
        </p:nvSpPr>
        <p:spPr>
          <a:xfrm>
            <a:off x="140185" y="1611655"/>
            <a:ext cx="312785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Price vs Year</a:t>
            </a:r>
            <a:endParaRPr lang="he-IL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10D18-0CDA-D1B7-681F-AE1BD2C90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7" t="15574" r="50729" b="36141"/>
          <a:stretch/>
        </p:blipFill>
        <p:spPr>
          <a:xfrm>
            <a:off x="226183" y="1910121"/>
            <a:ext cx="5693969" cy="2765368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3" name="Rectangle 12" descr="Signal with solid fill">
            <a:extLst>
              <a:ext uri="{FF2B5EF4-FFF2-40B4-BE49-F238E27FC236}">
                <a16:creationId xmlns:a16="http://schemas.microsoft.com/office/drawing/2014/main" id="{4BCF3AED-8654-7500-E8ED-914F61163D7E}"/>
              </a:ext>
            </a:extLst>
          </p:cNvPr>
          <p:cNvSpPr/>
          <p:nvPr/>
        </p:nvSpPr>
        <p:spPr>
          <a:xfrm>
            <a:off x="186567" y="92019"/>
            <a:ext cx="620771" cy="62077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209570"/>
              <a:satOff val="-3754"/>
              <a:lumOff val="15951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5FB5F-C7B4-F835-EE33-EF4C25CB0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48" t="20394" r="55427" b="42971"/>
          <a:stretch/>
        </p:blipFill>
        <p:spPr>
          <a:xfrm>
            <a:off x="6096000" y="3381852"/>
            <a:ext cx="5733585" cy="2830107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151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7435" y="-1852"/>
            <a:ext cx="10515600" cy="6865829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901" y="-244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EDA</a:t>
            </a:r>
            <a:endParaRPr lang="he-IL" sz="4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DB54C8-1165-6946-EB01-3A5536E45801}"/>
              </a:ext>
            </a:extLst>
          </p:cNvPr>
          <p:cNvSpPr txBox="1"/>
          <p:nvPr/>
        </p:nvSpPr>
        <p:spPr>
          <a:xfrm>
            <a:off x="274852" y="1868765"/>
            <a:ext cx="291804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Correlation</a:t>
            </a:r>
            <a:endParaRPr lang="he-IL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3C51FE-56AC-4198-E50F-7742DA309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0" t="32842" r="59263" b="32162"/>
          <a:stretch/>
        </p:blipFill>
        <p:spPr>
          <a:xfrm>
            <a:off x="367401" y="2154284"/>
            <a:ext cx="5479360" cy="375981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F0B3E-FD20-79EB-13BE-4654C8B12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0" t="11396" r="57272" b="29824"/>
          <a:stretch/>
        </p:blipFill>
        <p:spPr>
          <a:xfrm>
            <a:off x="6557350" y="2154284"/>
            <a:ext cx="4210989" cy="375981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B5A73-8B28-5804-D558-7DC6A3B9C698}"/>
              </a:ext>
            </a:extLst>
          </p:cNvPr>
          <p:cNvSpPr txBox="1"/>
          <p:nvPr/>
        </p:nvSpPr>
        <p:spPr>
          <a:xfrm>
            <a:off x="6435601" y="1851850"/>
            <a:ext cx="291804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Distribution for each column </a:t>
            </a:r>
            <a:endParaRPr lang="he-IL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14" descr="Signal with solid fill">
            <a:extLst>
              <a:ext uri="{FF2B5EF4-FFF2-40B4-BE49-F238E27FC236}">
                <a16:creationId xmlns:a16="http://schemas.microsoft.com/office/drawing/2014/main" id="{DA1BA2A6-85A7-C714-6CCD-9BA829C1F293}"/>
              </a:ext>
            </a:extLst>
          </p:cNvPr>
          <p:cNvSpPr/>
          <p:nvPr/>
        </p:nvSpPr>
        <p:spPr>
          <a:xfrm>
            <a:off x="191085" y="178822"/>
            <a:ext cx="620771" cy="620771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209570"/>
              <a:satOff val="-3754"/>
              <a:lumOff val="15951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0BFDA8-BFEA-C880-8EE8-AA40F00FE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0" t="32842" r="59263" b="32162"/>
          <a:stretch/>
        </p:blipFill>
        <p:spPr>
          <a:xfrm>
            <a:off x="347523" y="2190404"/>
            <a:ext cx="5479360" cy="3759811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850AA6-182C-F7F5-5B21-7641ED124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0" t="11396" r="57272" b="29824"/>
          <a:stretch/>
        </p:blipFill>
        <p:spPr>
          <a:xfrm>
            <a:off x="6537472" y="2190404"/>
            <a:ext cx="4210989" cy="3759811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191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A6DB4C86-646A-4987-AD40-4789484612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" y="-1"/>
            <a:ext cx="12192805" cy="682518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57641" y="1"/>
            <a:ext cx="10515600" cy="6865829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2529" y="-2727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 </a:t>
            </a:r>
            <a:endParaRPr lang="he-IL" sz="4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Head with Gears">
            <a:extLst>
              <a:ext uri="{FF2B5EF4-FFF2-40B4-BE49-F238E27FC236}">
                <a16:creationId xmlns:a16="http://schemas.microsoft.com/office/drawing/2014/main" id="{F706BE8D-9B57-3BF9-3DCE-780FB96DB394}"/>
              </a:ext>
            </a:extLst>
          </p:cNvPr>
          <p:cNvSpPr/>
          <p:nvPr/>
        </p:nvSpPr>
        <p:spPr>
          <a:xfrm>
            <a:off x="188046" y="185899"/>
            <a:ext cx="626850" cy="62685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261962"/>
              <a:satOff val="-4692"/>
              <a:lumOff val="19939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66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2574" y="-241"/>
            <a:ext cx="10515600" cy="6865829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3474345-3356-8B0C-99AE-F177D88B1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020" y="1606617"/>
            <a:ext cx="5042380" cy="43638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We chose ‘linear regression’ models in this project because linear regression assumes that the relationship between continuous variables is dependent.</a:t>
            </a:r>
          </a:p>
          <a:p>
            <a:pPr marL="0" indent="0" algn="just">
              <a:buNone/>
            </a:pP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-805" y="102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 </a:t>
            </a:r>
            <a:endParaRPr lang="he-IL" sz="4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Head with Gears">
            <a:extLst>
              <a:ext uri="{FF2B5EF4-FFF2-40B4-BE49-F238E27FC236}">
                <a16:creationId xmlns:a16="http://schemas.microsoft.com/office/drawing/2014/main" id="{F706BE8D-9B57-3BF9-3DCE-780FB96DB394}"/>
              </a:ext>
            </a:extLst>
          </p:cNvPr>
          <p:cNvSpPr/>
          <p:nvPr/>
        </p:nvSpPr>
        <p:spPr>
          <a:xfrm>
            <a:off x="188046" y="185899"/>
            <a:ext cx="626850" cy="62685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261962"/>
              <a:satOff val="-4692"/>
              <a:lumOff val="19939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A25F9-D1E0-11A0-B68A-9BA9421A7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92" t="27512" r="63685" b="52393"/>
          <a:stretch/>
        </p:blipFill>
        <p:spPr>
          <a:xfrm>
            <a:off x="6827932" y="1606617"/>
            <a:ext cx="5042380" cy="2445358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6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2574" y="-241"/>
            <a:ext cx="10515600" cy="6865829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Head with Gears">
            <a:extLst>
              <a:ext uri="{FF2B5EF4-FFF2-40B4-BE49-F238E27FC236}">
                <a16:creationId xmlns:a16="http://schemas.microsoft.com/office/drawing/2014/main" id="{F706BE8D-9B57-3BF9-3DCE-780FB96DB394}"/>
              </a:ext>
            </a:extLst>
          </p:cNvPr>
          <p:cNvSpPr/>
          <p:nvPr/>
        </p:nvSpPr>
        <p:spPr>
          <a:xfrm>
            <a:off x="188046" y="185899"/>
            <a:ext cx="626850" cy="62685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261962"/>
              <a:satOff val="-4692"/>
              <a:lumOff val="19939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A25F9-D1E0-11A0-B68A-9BA9421A7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92" t="27512" r="59302" b="52393"/>
          <a:stretch/>
        </p:blipFill>
        <p:spPr>
          <a:xfrm>
            <a:off x="1029762" y="1457029"/>
            <a:ext cx="10132476" cy="3943942"/>
          </a:xfrm>
          <a:prstGeom prst="rect">
            <a:avLst/>
          </a:prstGeom>
          <a:ln w="28575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817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2630" y="-242"/>
            <a:ext cx="10515600" cy="6865829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3474345-3356-8B0C-99AE-F177D88B1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540" y="1638732"/>
            <a:ext cx="5376026" cy="436384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Evaluation defined as the difference between the actual value and predicted value. </a:t>
            </a:r>
            <a:b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The goal is to reduce this error or difference.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-805" y="102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 </a:t>
            </a:r>
            <a:endParaRPr lang="he-IL" sz="4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Head with Gears">
            <a:extLst>
              <a:ext uri="{FF2B5EF4-FFF2-40B4-BE49-F238E27FC236}">
                <a16:creationId xmlns:a16="http://schemas.microsoft.com/office/drawing/2014/main" id="{F706BE8D-9B57-3BF9-3DCE-780FB96DB394}"/>
              </a:ext>
            </a:extLst>
          </p:cNvPr>
          <p:cNvSpPr/>
          <p:nvPr/>
        </p:nvSpPr>
        <p:spPr>
          <a:xfrm>
            <a:off x="188046" y="185899"/>
            <a:ext cx="626850" cy="62685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261962"/>
              <a:satOff val="-4692"/>
              <a:lumOff val="19939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AFBF2-1001-1EF9-BAA3-381752F49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97" t="51930" r="57483" b="27935"/>
          <a:stretch/>
        </p:blipFill>
        <p:spPr>
          <a:xfrm>
            <a:off x="1113540" y="4572426"/>
            <a:ext cx="5186544" cy="159739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E6C13B-C219-2545-90FD-0D167462F3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24" t="19721" r="69043" b="29839"/>
          <a:stretch/>
        </p:blipFill>
        <p:spPr>
          <a:xfrm>
            <a:off x="8033928" y="1217824"/>
            <a:ext cx="2961732" cy="4968662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7102B-F753-B183-5BE3-79E8F69C52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97" t="51930" r="57483" b="27935"/>
          <a:stretch/>
        </p:blipFill>
        <p:spPr>
          <a:xfrm>
            <a:off x="1117540" y="4559174"/>
            <a:ext cx="5186544" cy="1597393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C54778-0BF2-A970-CB67-E238EF78D6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24" t="19721" r="69043" b="29839"/>
          <a:stretch/>
        </p:blipFill>
        <p:spPr>
          <a:xfrm>
            <a:off x="8037928" y="1204572"/>
            <a:ext cx="2961732" cy="4968662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76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809F">
            <a:alpha val="9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Subtitle 4">
            <a:extLst>
              <a:ext uri="{FF2B5EF4-FFF2-40B4-BE49-F238E27FC236}">
                <a16:creationId xmlns:a16="http://schemas.microsoft.com/office/drawing/2014/main" id="{9E2368C7-E669-A401-453D-1992699A6F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7122944"/>
              </p:ext>
            </p:extLst>
          </p:nvPr>
        </p:nvGraphicFramePr>
        <p:xfrm>
          <a:off x="0" y="1896378"/>
          <a:ext cx="12198949" cy="5047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300209-F973-A3D1-47EA-2D3F6C0BE6DE}"/>
              </a:ext>
            </a:extLst>
          </p:cNvPr>
          <p:cNvSpPr txBox="1"/>
          <p:nvPr/>
        </p:nvSpPr>
        <p:spPr>
          <a:xfrm>
            <a:off x="-2144" y="-919"/>
            <a:ext cx="12201093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Project Steps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5B0E8F-86FB-AD6F-0038-522C5BD8C6A8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ectangle 5" descr="Footprints with solid fill">
            <a:extLst>
              <a:ext uri="{FF2B5EF4-FFF2-40B4-BE49-F238E27FC236}">
                <a16:creationId xmlns:a16="http://schemas.microsoft.com/office/drawing/2014/main" id="{7B213042-E12D-9C4C-1C33-9D78957CF250}"/>
              </a:ext>
            </a:extLst>
          </p:cNvPr>
          <p:cNvSpPr/>
          <p:nvPr/>
        </p:nvSpPr>
        <p:spPr>
          <a:xfrm>
            <a:off x="192893" y="177500"/>
            <a:ext cx="617156" cy="61715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64242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2630" y="-242"/>
            <a:ext cx="10515600" cy="6865829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Head with Gears">
            <a:extLst>
              <a:ext uri="{FF2B5EF4-FFF2-40B4-BE49-F238E27FC236}">
                <a16:creationId xmlns:a16="http://schemas.microsoft.com/office/drawing/2014/main" id="{F706BE8D-9B57-3BF9-3DCE-780FB96DB394}"/>
              </a:ext>
            </a:extLst>
          </p:cNvPr>
          <p:cNvSpPr/>
          <p:nvPr/>
        </p:nvSpPr>
        <p:spPr>
          <a:xfrm>
            <a:off x="188046" y="185899"/>
            <a:ext cx="626850" cy="62685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261962"/>
              <a:satOff val="-4692"/>
              <a:lumOff val="19939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AFBF2-1001-1EF9-BAA3-381752F49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97" t="51930" r="57483" b="27935"/>
          <a:stretch/>
        </p:blipFill>
        <p:spPr>
          <a:xfrm>
            <a:off x="779868" y="2064850"/>
            <a:ext cx="10632264" cy="3274609"/>
          </a:xfrm>
          <a:prstGeom prst="rect">
            <a:avLst/>
          </a:prstGeom>
          <a:ln w="28575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503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shnu Nanduri, Ph.D. – AI | Data Science | FinTech | InsurTech">
            <a:extLst>
              <a:ext uri="{FF2B5EF4-FFF2-40B4-BE49-F238E27FC236}">
                <a16:creationId xmlns:a16="http://schemas.microsoft.com/office/drawing/2014/main" id="{29233FC5-B2C0-57EB-6E5A-08D24903F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r="27218"/>
          <a:stretch/>
        </p:blipFill>
        <p:spPr bwMode="auto">
          <a:xfrm>
            <a:off x="9770" y="7830"/>
            <a:ext cx="121936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58102" y="-2681"/>
            <a:ext cx="10544031" cy="6860122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-6092" y="-9405"/>
            <a:ext cx="12219242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Conclusion</a:t>
            </a:r>
            <a:r>
              <a:rPr lang="he-IL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&amp;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Answer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 descr="Gavel">
            <a:extLst>
              <a:ext uri="{FF2B5EF4-FFF2-40B4-BE49-F238E27FC236}">
                <a16:creationId xmlns:a16="http://schemas.microsoft.com/office/drawing/2014/main" id="{32950F84-6B15-FBD2-4659-811668E420D6}"/>
              </a:ext>
            </a:extLst>
          </p:cNvPr>
          <p:cNvSpPr/>
          <p:nvPr/>
        </p:nvSpPr>
        <p:spPr>
          <a:xfrm>
            <a:off x="194928" y="197073"/>
            <a:ext cx="613086" cy="61308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349283"/>
              <a:satOff val="-6256"/>
              <a:lumOff val="26585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3912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4525" y="0"/>
            <a:ext cx="10515600" cy="6871552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3474345-3356-8B0C-99AE-F177D88B1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1363" y="1658249"/>
            <a:ext cx="5094401" cy="355505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We can see that by using linear regression we   were able to predict a house price based on chosen </a:t>
            </a:r>
            <a:r>
              <a:rPr lang="en-US" sz="2000" b="0" i="0" dirty="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characteristics.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Example of </a:t>
            </a:r>
            <a:r>
              <a:rPr lang="en-US" sz="2000" b="1" dirty="0">
                <a:solidFill>
                  <a:srgbClr val="0066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successful</a:t>
            </a:r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house price prediction –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b="0" i="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-805" y="-8669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Conclusion</a:t>
            </a:r>
            <a:r>
              <a:rPr lang="he-IL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&amp;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Answer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 descr="Gavel">
            <a:extLst>
              <a:ext uri="{FF2B5EF4-FFF2-40B4-BE49-F238E27FC236}">
                <a16:creationId xmlns:a16="http://schemas.microsoft.com/office/drawing/2014/main" id="{32950F84-6B15-FBD2-4659-811668E420D6}"/>
              </a:ext>
            </a:extLst>
          </p:cNvPr>
          <p:cNvSpPr/>
          <p:nvPr/>
        </p:nvSpPr>
        <p:spPr>
          <a:xfrm>
            <a:off x="194928" y="197073"/>
            <a:ext cx="613086" cy="61308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349283"/>
              <a:satOff val="-6256"/>
              <a:lumOff val="26585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762FBF-852E-E34C-1FCB-995D0CD31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65" t="14025" r="55848" b="46053"/>
          <a:stretch/>
        </p:blipFill>
        <p:spPr>
          <a:xfrm>
            <a:off x="6400212" y="1657179"/>
            <a:ext cx="5481319" cy="2356751"/>
          </a:xfrm>
          <a:prstGeom prst="rect">
            <a:avLst/>
          </a:prstGeom>
          <a:ln w="19050">
            <a:solidFill>
              <a:srgbClr val="3D67B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235125-D143-BA8B-51B6-A8762D0119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13" t="48290" r="62167" b="30323"/>
          <a:stretch/>
        </p:blipFill>
        <p:spPr>
          <a:xfrm>
            <a:off x="6400212" y="4211051"/>
            <a:ext cx="5481319" cy="1765036"/>
          </a:xfrm>
          <a:prstGeom prst="rect">
            <a:avLst/>
          </a:prstGeom>
          <a:ln w="19050">
            <a:solidFill>
              <a:srgbClr val="3D67B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8A3886C-FC2F-A816-A166-2F6ACA2B6974}"/>
              </a:ext>
            </a:extLst>
          </p:cNvPr>
          <p:cNvGrpSpPr/>
          <p:nvPr/>
        </p:nvGrpSpPr>
        <p:grpSpPr>
          <a:xfrm>
            <a:off x="10053108" y="4507289"/>
            <a:ext cx="1132649" cy="1172559"/>
            <a:chOff x="2540253" y="3945490"/>
            <a:chExt cx="1458399" cy="1509788"/>
          </a:xfrm>
        </p:grpSpPr>
        <p:pic>
          <p:nvPicPr>
            <p:cNvPr id="14" name="Graphic 13" descr="Tag outline">
              <a:extLst>
                <a:ext uri="{FF2B5EF4-FFF2-40B4-BE49-F238E27FC236}">
                  <a16:creationId xmlns:a16="http://schemas.microsoft.com/office/drawing/2014/main" id="{B81ACF4B-74B3-C1E3-4B53-521963B6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000000">
              <a:off x="3243807" y="3945490"/>
              <a:ext cx="754845" cy="754845"/>
            </a:xfrm>
            <a:prstGeom prst="rect">
              <a:avLst/>
            </a:prstGeom>
          </p:spPr>
        </p:pic>
        <p:pic>
          <p:nvPicPr>
            <p:cNvPr id="3" name="Graphic 2" descr="Home outline">
              <a:extLst>
                <a:ext uri="{FF2B5EF4-FFF2-40B4-BE49-F238E27FC236}">
                  <a16:creationId xmlns:a16="http://schemas.microsoft.com/office/drawing/2014/main" id="{8E72C93A-34AB-28B2-18A8-B72C98FB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40253" y="4164405"/>
              <a:ext cx="1290873" cy="1290873"/>
            </a:xfrm>
            <a:prstGeom prst="rect">
              <a:avLst/>
            </a:prstGeom>
          </p:spPr>
        </p:pic>
        <p:pic>
          <p:nvPicPr>
            <p:cNvPr id="16" name="Graphic 15" descr="Dollar with solid fill">
              <a:extLst>
                <a:ext uri="{FF2B5EF4-FFF2-40B4-BE49-F238E27FC236}">
                  <a16:creationId xmlns:a16="http://schemas.microsoft.com/office/drawing/2014/main" id="{6BFD8CE2-DF70-04D6-9DE3-B52DF266D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35595" y="4178795"/>
              <a:ext cx="276201" cy="276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33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4525" y="-3036"/>
            <a:ext cx="10515600" cy="6868893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3474345-3356-8B0C-99AE-F177D88B1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2215" y="1940038"/>
            <a:ext cx="6227005" cy="436384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Can a house price be predicted based on a   few characteristics (floor, neighborhood, year of     building construction etc..) 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he-IL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-805" y="-1754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Research Question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Help">
            <a:extLst>
              <a:ext uri="{FF2B5EF4-FFF2-40B4-BE49-F238E27FC236}">
                <a16:creationId xmlns:a16="http://schemas.microsoft.com/office/drawing/2014/main" id="{D1D38154-C40F-7691-AC7D-73F6B94F3F75}"/>
              </a:ext>
            </a:extLst>
          </p:cNvPr>
          <p:cNvSpPr/>
          <p:nvPr/>
        </p:nvSpPr>
        <p:spPr>
          <a:xfrm>
            <a:off x="192893" y="177500"/>
            <a:ext cx="617156" cy="61715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" name="Picture 2" descr="Question_mark - Gael Holiday Homes">
            <a:extLst>
              <a:ext uri="{FF2B5EF4-FFF2-40B4-BE49-F238E27FC236}">
                <a16:creationId xmlns:a16="http://schemas.microsoft.com/office/drawing/2014/main" id="{9E46FEAC-8C72-8AA7-C600-0EC5A73F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13" y="1001112"/>
            <a:ext cx="5302770" cy="530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75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B9895-9FEB-3C30-B39A-CC98BF949E1C}"/>
              </a:ext>
            </a:extLst>
          </p:cNvPr>
          <p:cNvSpPr/>
          <p:nvPr/>
        </p:nvSpPr>
        <p:spPr bwMode="auto">
          <a:xfrm>
            <a:off x="1667435" y="574"/>
            <a:ext cx="10515600" cy="6857018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8CDC87B-203A-42A1-6D67-018C60DFDA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" y="4049"/>
            <a:ext cx="12165841" cy="6846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3474345-3356-8B0C-99AE-F177D88B1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946" y="1699500"/>
            <a:ext cx="5390054" cy="4363844"/>
          </a:xfrm>
        </p:spPr>
        <p:txBody>
          <a:bodyPr>
            <a:noAutofit/>
          </a:bodyPr>
          <a:lstStyle/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55984" y="4257"/>
            <a:ext cx="12166646" cy="6857018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2101" y="2358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Data Acquisition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AEBAAC-00CC-1763-18DD-167720C1E3F4}"/>
              </a:ext>
            </a:extLst>
          </p:cNvPr>
          <p:cNvSpPr/>
          <p:nvPr/>
        </p:nvSpPr>
        <p:spPr>
          <a:xfrm>
            <a:off x="122847" y="64996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 descr="DNA">
            <a:extLst>
              <a:ext uri="{FF2B5EF4-FFF2-40B4-BE49-F238E27FC236}">
                <a16:creationId xmlns:a16="http://schemas.microsoft.com/office/drawing/2014/main" id="{E6388CC6-F30B-AA9B-DDE6-741DB360747F}"/>
              </a:ext>
            </a:extLst>
          </p:cNvPr>
          <p:cNvSpPr/>
          <p:nvPr/>
        </p:nvSpPr>
        <p:spPr>
          <a:xfrm>
            <a:off x="205977" y="180349"/>
            <a:ext cx="649352" cy="61430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87321"/>
              <a:satOff val="-1564"/>
              <a:lumOff val="6646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55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7435" y="-1038"/>
            <a:ext cx="10515600" cy="6865830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3474345-3356-8B0C-99AE-F177D88B1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6885" y="1653117"/>
            <a:ext cx="5390054" cy="436384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 is based on 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  <a:hlinkClick r:id="rId2"/>
              </a:rPr>
              <a:t>Madlan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website which provide information about living environments, for those who are interested in real estate in Israel.</a:t>
            </a:r>
          </a:p>
          <a:p>
            <a:pPr marL="0" indent="0" algn="just">
              <a:buNone/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We collected the data using Selenium, a web scraping method. By using this method, we gathered information on eight neighborhoods in Haifa.</a:t>
            </a:r>
          </a:p>
          <a:p>
            <a:pPr marL="0" indent="0" algn="just">
              <a:buNone/>
            </a:pPr>
            <a:r>
              <a:rPr lang="en-US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Difficulties:</a:t>
            </a:r>
          </a:p>
          <a:p>
            <a:pPr algn="just"/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We faced web blockages.</a:t>
            </a:r>
          </a:p>
          <a:p>
            <a:pPr algn="just"/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Inability to use crawling due to site structure, which forced us to use Selenium to solve the problem. </a:t>
            </a:r>
          </a:p>
          <a:p>
            <a:pPr marL="0" indent="0" algn="just">
              <a:buNone/>
            </a:pPr>
            <a:endParaRPr lang="en-US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just">
              <a:buNone/>
            </a:pPr>
            <a:endParaRPr lang="en-US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-763" y="1272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Data Acquisition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122847" y="64996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DNA">
            <a:extLst>
              <a:ext uri="{FF2B5EF4-FFF2-40B4-BE49-F238E27FC236}">
                <a16:creationId xmlns:a16="http://schemas.microsoft.com/office/drawing/2014/main" id="{27A442BF-8A24-5D5F-581A-D3A894DAAF26}"/>
              </a:ext>
            </a:extLst>
          </p:cNvPr>
          <p:cNvSpPr/>
          <p:nvPr/>
        </p:nvSpPr>
        <p:spPr>
          <a:xfrm>
            <a:off x="205977" y="180349"/>
            <a:ext cx="649352" cy="61430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87321"/>
              <a:satOff val="-1564"/>
              <a:lumOff val="6646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5EE65-94C7-5F9B-431D-F97F4671F5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43" t="13599" r="59290" b="28186"/>
          <a:stretch/>
        </p:blipFill>
        <p:spPr>
          <a:xfrm>
            <a:off x="7495200" y="1699500"/>
            <a:ext cx="3990854" cy="4612045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755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7435" y="-1038"/>
            <a:ext cx="10515600" cy="6865830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122847" y="64996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DNA">
            <a:extLst>
              <a:ext uri="{FF2B5EF4-FFF2-40B4-BE49-F238E27FC236}">
                <a16:creationId xmlns:a16="http://schemas.microsoft.com/office/drawing/2014/main" id="{27A442BF-8A24-5D5F-581A-D3A894DAAF26}"/>
              </a:ext>
            </a:extLst>
          </p:cNvPr>
          <p:cNvSpPr/>
          <p:nvPr/>
        </p:nvSpPr>
        <p:spPr>
          <a:xfrm>
            <a:off x="205977" y="180349"/>
            <a:ext cx="649352" cy="61430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87321"/>
              <a:satOff val="-1564"/>
              <a:lumOff val="6646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5EE65-94C7-5F9B-431D-F97F4671F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43" t="13599" r="59290" b="28186"/>
          <a:stretch/>
        </p:blipFill>
        <p:spPr>
          <a:xfrm>
            <a:off x="3256390" y="180349"/>
            <a:ext cx="5668728" cy="6551086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6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969ED025-0A30-8455-C349-DCEA4B4C7E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641"/>
            <a:ext cx="12182230" cy="68658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-16641"/>
            <a:ext cx="1667435" cy="6882471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93665" y="8812"/>
            <a:ext cx="10515600" cy="6857018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F6F937-BD84-201F-1C23-A5E311C4A593}"/>
              </a:ext>
            </a:extLst>
          </p:cNvPr>
          <p:cNvSpPr/>
          <p:nvPr/>
        </p:nvSpPr>
        <p:spPr bwMode="auto">
          <a:xfrm>
            <a:off x="1667435" y="-17679"/>
            <a:ext cx="12166646" cy="6882471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-804" y="-22158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Data Handling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Mining tools with solid fill">
            <a:extLst>
              <a:ext uri="{FF2B5EF4-FFF2-40B4-BE49-F238E27FC236}">
                <a16:creationId xmlns:a16="http://schemas.microsoft.com/office/drawing/2014/main" id="{33940DA5-0B5D-C060-2242-93B79D7C9CFD}"/>
              </a:ext>
            </a:extLst>
          </p:cNvPr>
          <p:cNvSpPr/>
          <p:nvPr/>
        </p:nvSpPr>
        <p:spPr>
          <a:xfrm>
            <a:off x="238209" y="240471"/>
            <a:ext cx="526524" cy="526524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139713"/>
              <a:satOff val="-2502"/>
              <a:lumOff val="10634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359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7435" y="574"/>
            <a:ext cx="10515600" cy="6857018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7E54E-0976-8E33-6B66-67F356F32EC5}"/>
              </a:ext>
            </a:extLst>
          </p:cNvPr>
          <p:cNvSpPr txBox="1"/>
          <p:nvPr/>
        </p:nvSpPr>
        <p:spPr>
          <a:xfrm>
            <a:off x="-805" y="2431"/>
            <a:ext cx="12183035" cy="1005840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 </a:t>
            </a:r>
            <a:r>
              <a:rPr lang="en-US" sz="4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Data Handling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Subtitle 4">
            <a:extLst>
              <a:ext uri="{FF2B5EF4-FFF2-40B4-BE49-F238E27FC236}">
                <a16:creationId xmlns:a16="http://schemas.microsoft.com/office/drawing/2014/main" id="{8AFC1B1F-E0EA-CB9F-7EF9-B7577DBB7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4120" y="1699500"/>
            <a:ext cx="5390054" cy="4363844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After gathering all the data through web scraping, there could be some mistakes in the collected entries such as: null or blank values, human errors, some impractical values which we call outliers.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 order to overcome these outliers, we needed to clean the data – </a:t>
            </a:r>
          </a:p>
          <a:p>
            <a:pPr algn="just">
              <a:lnSpc>
                <a:spcPct val="100000"/>
              </a:lnSpc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Drop unrelated characters.</a:t>
            </a:r>
          </a:p>
          <a:p>
            <a:pPr algn="just">
              <a:lnSpc>
                <a:spcPct val="100000"/>
              </a:lnSpc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Change columns to numeric.</a:t>
            </a:r>
          </a:p>
          <a:p>
            <a:pPr algn="just">
              <a:lnSpc>
                <a:spcPct val="100000"/>
              </a:lnSpc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Split date column.</a:t>
            </a:r>
          </a:p>
          <a:p>
            <a:pPr algn="just">
              <a:lnSpc>
                <a:spcPct val="100000"/>
              </a:lnSpc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Remove missing data.</a:t>
            </a:r>
          </a:p>
          <a:p>
            <a:pPr algn="just">
              <a:lnSpc>
                <a:spcPct val="100000"/>
              </a:lnSpc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Drop outliners .</a:t>
            </a:r>
          </a:p>
          <a:p>
            <a:pPr algn="just">
              <a:lnSpc>
                <a:spcPct val="100000"/>
              </a:lnSpc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Standard deviation.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BC83F-3E4F-3F72-A05F-D146B4D06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0" t="12768" r="59286" b="40897"/>
          <a:stretch/>
        </p:blipFill>
        <p:spPr>
          <a:xfrm>
            <a:off x="6799010" y="1699500"/>
            <a:ext cx="4979188" cy="4578603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3" name="Rectangle 12" descr="Mining tools with solid fill">
            <a:extLst>
              <a:ext uri="{FF2B5EF4-FFF2-40B4-BE49-F238E27FC236}">
                <a16:creationId xmlns:a16="http://schemas.microsoft.com/office/drawing/2014/main" id="{33940DA5-0B5D-C060-2242-93B79D7C9CFD}"/>
              </a:ext>
            </a:extLst>
          </p:cNvPr>
          <p:cNvSpPr/>
          <p:nvPr/>
        </p:nvSpPr>
        <p:spPr>
          <a:xfrm>
            <a:off x="238209" y="240471"/>
            <a:ext cx="526524" cy="526524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139713"/>
              <a:satOff val="-2502"/>
              <a:lumOff val="10634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87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29E896-B024-5A26-8F34-BBA4EA58CF8E}"/>
              </a:ext>
            </a:extLst>
          </p:cNvPr>
          <p:cNvSpPr/>
          <p:nvPr/>
        </p:nvSpPr>
        <p:spPr bwMode="auto">
          <a:xfrm>
            <a:off x="0" y="0"/>
            <a:ext cx="1667435" cy="6865830"/>
          </a:xfrm>
          <a:prstGeom prst="rect">
            <a:avLst/>
          </a:prstGeom>
          <a:solidFill>
            <a:srgbClr val="69809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B5646A-A083-3B41-1969-3A6729179AF5}"/>
              </a:ext>
            </a:extLst>
          </p:cNvPr>
          <p:cNvSpPr/>
          <p:nvPr/>
        </p:nvSpPr>
        <p:spPr bwMode="auto">
          <a:xfrm>
            <a:off x="1667435" y="574"/>
            <a:ext cx="10515600" cy="6857018"/>
          </a:xfrm>
          <a:prstGeom prst="rect">
            <a:avLst/>
          </a:prstGeom>
          <a:gradFill>
            <a:gsLst>
              <a:gs pos="0">
                <a:srgbClr val="69809F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299D-089D-E7AE-7AB3-EBC8C59D8FFA}"/>
              </a:ext>
            </a:extLst>
          </p:cNvPr>
          <p:cNvSpPr/>
          <p:nvPr/>
        </p:nvSpPr>
        <p:spPr>
          <a:xfrm>
            <a:off x="93665" y="81402"/>
            <a:ext cx="815612" cy="815612"/>
          </a:xfrm>
          <a:prstGeom prst="ellipse">
            <a:avLst/>
          </a:prstGeom>
          <a:solidFill>
            <a:srgbClr val="CFD5EA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BC83F-3E4F-3F72-A05F-D146B4D06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0" t="12768" r="59286" b="40897"/>
          <a:stretch/>
        </p:blipFill>
        <p:spPr>
          <a:xfrm>
            <a:off x="2392412" y="81402"/>
            <a:ext cx="7124246" cy="6551086"/>
          </a:xfrm>
          <a:prstGeom prst="rect">
            <a:avLst/>
          </a:prstGeom>
          <a:ln w="19050">
            <a:solidFill>
              <a:srgbClr val="5075C0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3" name="Rectangle 12" descr="Mining tools with solid fill">
            <a:extLst>
              <a:ext uri="{FF2B5EF4-FFF2-40B4-BE49-F238E27FC236}">
                <a16:creationId xmlns:a16="http://schemas.microsoft.com/office/drawing/2014/main" id="{33940DA5-0B5D-C060-2242-93B79D7C9CFD}"/>
              </a:ext>
            </a:extLst>
          </p:cNvPr>
          <p:cNvSpPr/>
          <p:nvPr/>
        </p:nvSpPr>
        <p:spPr>
          <a:xfrm>
            <a:off x="238209" y="240471"/>
            <a:ext cx="526524" cy="526524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80000"/>
              <a:hueOff val="139713"/>
              <a:satOff val="-2502"/>
              <a:lumOff val="10634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1948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383</Words>
  <Application>Microsoft Office PowerPoint</Application>
  <PresentationFormat>מסך רחב</PresentationFormat>
  <Paragraphs>64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Segoe UI Semibold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Carmel Levi</dc:creator>
  <cp:lastModifiedBy>972547390483</cp:lastModifiedBy>
  <cp:revision>20</cp:revision>
  <dcterms:created xsi:type="dcterms:W3CDTF">2022-05-23T14:05:22Z</dcterms:created>
  <dcterms:modified xsi:type="dcterms:W3CDTF">2022-06-23T13:34:30Z</dcterms:modified>
</cp:coreProperties>
</file>